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handoutMasterIdLst>
    <p:handoutMasterId r:id="rId23"/>
  </p:handoutMasterIdLst>
  <p:sldIdLst>
    <p:sldId id="256" r:id="rId5"/>
    <p:sldId id="296" r:id="rId6"/>
    <p:sldId id="282" r:id="rId7"/>
    <p:sldId id="266" r:id="rId8"/>
    <p:sldId id="272" r:id="rId9"/>
    <p:sldId id="270" r:id="rId10"/>
    <p:sldId id="295" r:id="rId11"/>
    <p:sldId id="279" r:id="rId12"/>
    <p:sldId id="273" r:id="rId13"/>
    <p:sldId id="303" r:id="rId14"/>
    <p:sldId id="302" r:id="rId15"/>
    <p:sldId id="257" r:id="rId16"/>
    <p:sldId id="258" r:id="rId17"/>
    <p:sldId id="260" r:id="rId18"/>
    <p:sldId id="261" r:id="rId19"/>
    <p:sldId id="304" r:id="rId20"/>
    <p:sldId id="281" r:id="rId21"/>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FF6600"/>
    <a:srgbClr val="F7FDFC"/>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55" d="100"/>
          <a:sy n="55" d="100"/>
        </p:scale>
        <p:origin x="1060" y="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anne Veryard" userId="15e3b000-9e29-41fa-9699-fa782ce6f00f" providerId="ADAL" clId="{BC995DD3-BABD-4548-B31B-E6986AFEEC9D}"/>
    <pc:docChg chg="undo custSel modSld sldOrd">
      <pc:chgData name="Joanne Veryard" userId="15e3b000-9e29-41fa-9699-fa782ce6f00f" providerId="ADAL" clId="{BC995DD3-BABD-4548-B31B-E6986AFEEC9D}" dt="2026-06-23T07:30:33.298" v="537" actId="478"/>
      <pc:docMkLst>
        <pc:docMk/>
      </pc:docMkLst>
      <pc:sldChg chg="addSp delSp modSp mod">
        <pc:chgData name="Joanne Veryard" userId="15e3b000-9e29-41fa-9699-fa782ce6f00f" providerId="ADAL" clId="{BC995DD3-BABD-4548-B31B-E6986AFEEC9D}" dt="2026-06-23T07:30:33.298" v="537" actId="478"/>
        <pc:sldMkLst>
          <pc:docMk/>
          <pc:sldMk cId="669936256" sldId="266"/>
        </pc:sldMkLst>
        <pc:picChg chg="del">
          <ac:chgData name="Joanne Veryard" userId="15e3b000-9e29-41fa-9699-fa782ce6f00f" providerId="ADAL" clId="{BC995DD3-BABD-4548-B31B-E6986AFEEC9D}" dt="2026-06-23T07:30:32.058" v="536" actId="478"/>
          <ac:picMkLst>
            <pc:docMk/>
            <pc:sldMk cId="669936256" sldId="266"/>
            <ac:picMk id="9" creationId="{8E598071-6798-134E-F0DC-C33504E35031}"/>
          </ac:picMkLst>
        </pc:picChg>
        <pc:picChg chg="add del mod">
          <ac:chgData name="Joanne Veryard" userId="15e3b000-9e29-41fa-9699-fa782ce6f00f" providerId="ADAL" clId="{BC995DD3-BABD-4548-B31B-E6986AFEEC9D}" dt="2026-06-23T07:30:30.794" v="535" actId="478"/>
          <ac:picMkLst>
            <pc:docMk/>
            <pc:sldMk cId="669936256" sldId="266"/>
            <ac:picMk id="11" creationId="{C1A20CCF-C8E6-CEFF-D15E-8DD8689E2EFA}"/>
          </ac:picMkLst>
        </pc:picChg>
        <pc:picChg chg="del">
          <ac:chgData name="Joanne Veryard" userId="15e3b000-9e29-41fa-9699-fa782ce6f00f" providerId="ADAL" clId="{BC995DD3-BABD-4548-B31B-E6986AFEEC9D}" dt="2026-06-23T07:30:33.298" v="537" actId="478"/>
          <ac:picMkLst>
            <pc:docMk/>
            <pc:sldMk cId="669936256" sldId="266"/>
            <ac:picMk id="13" creationId="{0F4F1491-9FB8-2E28-5911-F5BB86C9F5CE}"/>
          </ac:picMkLst>
        </pc:picChg>
      </pc:sldChg>
      <pc:sldChg chg="addSp delSp modSp mod">
        <pc:chgData name="Joanne Veryard" userId="15e3b000-9e29-41fa-9699-fa782ce6f00f" providerId="ADAL" clId="{BC995DD3-BABD-4548-B31B-E6986AFEEC9D}" dt="2026-06-23T07:30:23.396" v="534" actId="478"/>
        <pc:sldMkLst>
          <pc:docMk/>
          <pc:sldMk cId="2656483345" sldId="282"/>
        </pc:sldMkLst>
        <pc:picChg chg="add del mod">
          <ac:chgData name="Joanne Veryard" userId="15e3b000-9e29-41fa-9699-fa782ce6f00f" providerId="ADAL" clId="{BC995DD3-BABD-4548-B31B-E6986AFEEC9D}" dt="2026-06-23T07:30:23.396" v="534" actId="478"/>
          <ac:picMkLst>
            <pc:docMk/>
            <pc:sldMk cId="2656483345" sldId="282"/>
            <ac:picMk id="5" creationId="{F5BE9B4F-11C8-63C4-1539-F86078BE19F6}"/>
          </ac:picMkLst>
        </pc:picChg>
        <pc:picChg chg="add del mod">
          <ac:chgData name="Joanne Veryard" userId="15e3b000-9e29-41fa-9699-fa782ce6f00f" providerId="ADAL" clId="{BC995DD3-BABD-4548-B31B-E6986AFEEC9D}" dt="2026-06-23T07:30:21.818" v="533" actId="478"/>
          <ac:picMkLst>
            <pc:docMk/>
            <pc:sldMk cId="2656483345" sldId="282"/>
            <ac:picMk id="8" creationId="{7C1E36FF-560B-85D5-EB21-DD4790F6EB13}"/>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D00C1F79-9062-41AD-BF35-125F0B5030BC}" type="datetimeFigureOut">
              <a:rPr lang="en-GB" smtClean="0"/>
              <a:t>23/06/2026</a:t>
            </a:fld>
            <a:endParaRPr lang="en-GB" dirty="0"/>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FDFC3B58-75D0-40A1-9D62-869E467A6D78}" type="slidenum">
              <a:rPr lang="en-GB" smtClean="0"/>
              <a:t>‹#›</a:t>
            </a:fld>
            <a:endParaRPr lang="en-GB" dirty="0"/>
          </a:p>
        </p:txBody>
      </p:sp>
    </p:spTree>
    <p:extLst>
      <p:ext uri="{BB962C8B-B14F-4D97-AF65-F5344CB8AC3E}">
        <p14:creationId xmlns:p14="http://schemas.microsoft.com/office/powerpoint/2010/main" val="14261359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BC9DDD42-CFA5-4218-B751-14295930E992}" type="datetimeFigureOut">
              <a:rPr lang="en-GB" smtClean="0"/>
              <a:t>23/06/2026</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2FBCE05E-FE1B-4BFA-AFB5-DD405783FAC1}" type="slidenum">
              <a:rPr lang="en-GB" smtClean="0"/>
              <a:t>‹#›</a:t>
            </a:fld>
            <a:endParaRPr lang="en-GB"/>
          </a:p>
        </p:txBody>
      </p:sp>
    </p:spTree>
    <p:extLst>
      <p:ext uri="{BB962C8B-B14F-4D97-AF65-F5344CB8AC3E}">
        <p14:creationId xmlns:p14="http://schemas.microsoft.com/office/powerpoint/2010/main" val="3553505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normAutofit/>
          </a:bodyPr>
          <a:lstStyle>
            <a:lvl1pPr algn="ctr">
              <a:defRPr sz="5400">
                <a:latin typeface="Gotham Light" panose="02000603030000020004" pitchFamily="2" charset="0"/>
              </a:defRPr>
            </a:lvl1pPr>
          </a:lstStyle>
          <a:p>
            <a:r>
              <a:rPr lang="en-US" dirty="0"/>
              <a:t>Holy Trinity </a:t>
            </a:r>
            <a:br>
              <a:rPr lang="en-US" dirty="0"/>
            </a:br>
            <a:r>
              <a:rPr lang="en-US" dirty="0"/>
              <a:t>Church of England </a:t>
            </a:r>
            <a:br>
              <a:rPr lang="en-US" dirty="0"/>
            </a:br>
            <a:r>
              <a:rPr lang="en-US" dirty="0"/>
              <a:t>Primary School</a:t>
            </a:r>
            <a:endParaRPr lang="en-GB" dirty="0"/>
          </a:p>
        </p:txBody>
      </p:sp>
      <p:sp>
        <p:nvSpPr>
          <p:cNvPr id="3" name="Subtitle 2"/>
          <p:cNvSpPr>
            <a:spLocks noGrp="1"/>
          </p:cNvSpPr>
          <p:nvPr>
            <p:ph type="subTitle" idx="1" hasCustomPrompt="1"/>
          </p:nvPr>
        </p:nvSpPr>
        <p:spPr>
          <a:xfrm>
            <a:off x="1524000" y="4058816"/>
            <a:ext cx="9144000" cy="961053"/>
          </a:xfrm>
        </p:spPr>
        <p:txBody>
          <a:bodyPr>
            <a:normAutofit/>
          </a:bodyPr>
          <a:lstStyle>
            <a:lvl1pPr marL="0" indent="0" algn="ctr">
              <a:buNone/>
              <a:defRPr sz="6000">
                <a:effectLst>
                  <a:innerShdw blurRad="63500" dist="50800">
                    <a:prstClr val="black">
                      <a:alpha val="50000"/>
                    </a:prstClr>
                  </a:innerShdw>
                </a:effectLst>
                <a:latin typeface="Gotham Light" panose="0200060303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WELCOME</a:t>
            </a:r>
          </a:p>
        </p:txBody>
      </p:sp>
    </p:spTree>
    <p:extLst>
      <p:ext uri="{BB962C8B-B14F-4D97-AF65-F5344CB8AC3E}">
        <p14:creationId xmlns:p14="http://schemas.microsoft.com/office/powerpoint/2010/main" val="37657355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5170714" cy="417674"/>
          </a:xfrm>
          <a:prstGeom prst="rect">
            <a:avLst/>
          </a:prstGeom>
        </p:spPr>
        <p:txBody>
          <a:bodyPr/>
          <a:lstStyle/>
          <a:p>
            <a:fld id="{1B040258-5CD6-4C0D-BBE4-8F4E94E8F66B}" type="datetimeFigureOut">
              <a:rPr lang="en-GB" smtClean="0"/>
              <a:t>23/06/2026</a:t>
            </a:fld>
            <a:endParaRPr lang="en-GB"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9DF5E22-0E82-4D78-8AA2-16FD52EF9CD7}" type="slidenum">
              <a:rPr lang="en-GB" smtClean="0"/>
              <a:t>‹#›</a:t>
            </a:fld>
            <a:endParaRPr lang="en-GB" dirty="0"/>
          </a:p>
        </p:txBody>
      </p:sp>
    </p:spTree>
    <p:extLst>
      <p:ext uri="{BB962C8B-B14F-4D97-AF65-F5344CB8AC3E}">
        <p14:creationId xmlns:p14="http://schemas.microsoft.com/office/powerpoint/2010/main" val="1308776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5170714" cy="417674"/>
          </a:xfrm>
          <a:prstGeom prst="rect">
            <a:avLst/>
          </a:prstGeom>
        </p:spPr>
        <p:txBody>
          <a:bodyPr/>
          <a:lstStyle/>
          <a:p>
            <a:fld id="{1B040258-5CD6-4C0D-BBE4-8F4E94E8F66B}" type="datetimeFigureOut">
              <a:rPr lang="en-GB" smtClean="0"/>
              <a:t>23/06/2026</a:t>
            </a:fld>
            <a:endParaRPr lang="en-GB"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9DF5E22-0E82-4D78-8AA2-16FD52EF9CD7}" type="slidenum">
              <a:rPr lang="en-GB" smtClean="0"/>
              <a:t>‹#›</a:t>
            </a:fld>
            <a:endParaRPr lang="en-GB" dirty="0"/>
          </a:p>
        </p:txBody>
      </p:sp>
    </p:spTree>
    <p:extLst>
      <p:ext uri="{BB962C8B-B14F-4D97-AF65-F5344CB8AC3E}">
        <p14:creationId xmlns:p14="http://schemas.microsoft.com/office/powerpoint/2010/main" val="4107992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5170714" cy="417674"/>
          </a:xfrm>
          <a:prstGeom prst="rect">
            <a:avLst/>
          </a:prstGeom>
        </p:spPr>
        <p:txBody>
          <a:bodyPr/>
          <a:lstStyle/>
          <a:p>
            <a:fld id="{1B040258-5CD6-4C0D-BBE4-8F4E94E8F66B}" type="datetimeFigureOut">
              <a:rPr lang="en-GB" smtClean="0"/>
              <a:t>23/06/2026</a:t>
            </a:fld>
            <a:endParaRPr lang="en-GB"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9DF5E22-0E82-4D78-8AA2-16FD52EF9CD7}" type="slidenum">
              <a:rPr lang="en-GB" smtClean="0"/>
              <a:t>‹#›</a:t>
            </a:fld>
            <a:endParaRPr lang="en-GB" dirty="0"/>
          </a:p>
        </p:txBody>
      </p:sp>
    </p:spTree>
    <p:extLst>
      <p:ext uri="{BB962C8B-B14F-4D97-AF65-F5344CB8AC3E}">
        <p14:creationId xmlns:p14="http://schemas.microsoft.com/office/powerpoint/2010/main" val="39219927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5170714" cy="417674"/>
          </a:xfrm>
          <a:prstGeom prst="rect">
            <a:avLst/>
          </a:prstGeom>
        </p:spPr>
        <p:txBody>
          <a:bodyPr/>
          <a:lstStyle/>
          <a:p>
            <a:fld id="{1B040258-5CD6-4C0D-BBE4-8F4E94E8F66B}" type="datetimeFigureOut">
              <a:rPr lang="en-GB" smtClean="0"/>
              <a:t>23/06/2026</a:t>
            </a:fld>
            <a:endParaRPr lang="en-GB"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9DF5E22-0E82-4D78-8AA2-16FD52EF9CD7}" type="slidenum">
              <a:rPr lang="en-GB" smtClean="0"/>
              <a:t>‹#›</a:t>
            </a:fld>
            <a:endParaRPr lang="en-GB" dirty="0"/>
          </a:p>
        </p:txBody>
      </p:sp>
    </p:spTree>
    <p:extLst>
      <p:ext uri="{BB962C8B-B14F-4D97-AF65-F5344CB8AC3E}">
        <p14:creationId xmlns:p14="http://schemas.microsoft.com/office/powerpoint/2010/main" val="1192301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5170714" cy="417674"/>
          </a:xfrm>
          <a:prstGeom prst="rect">
            <a:avLst/>
          </a:prstGeom>
        </p:spPr>
        <p:txBody>
          <a:bodyPr/>
          <a:lstStyle/>
          <a:p>
            <a:fld id="{1B040258-5CD6-4C0D-BBE4-8F4E94E8F66B}" type="datetimeFigureOut">
              <a:rPr lang="en-GB" smtClean="0"/>
              <a:t>23/06/2026</a:t>
            </a:fld>
            <a:endParaRPr lang="en-GB"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9DF5E22-0E82-4D78-8AA2-16FD52EF9CD7}" type="slidenum">
              <a:rPr lang="en-GB" smtClean="0"/>
              <a:t>‹#›</a:t>
            </a:fld>
            <a:endParaRPr lang="en-GB" dirty="0"/>
          </a:p>
        </p:txBody>
      </p:sp>
    </p:spTree>
    <p:extLst>
      <p:ext uri="{BB962C8B-B14F-4D97-AF65-F5344CB8AC3E}">
        <p14:creationId xmlns:p14="http://schemas.microsoft.com/office/powerpoint/2010/main" val="1496674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5170714" cy="417674"/>
          </a:xfrm>
          <a:prstGeom prst="rect">
            <a:avLst/>
          </a:prstGeom>
        </p:spPr>
        <p:txBody>
          <a:bodyPr/>
          <a:lstStyle/>
          <a:p>
            <a:fld id="{1B040258-5CD6-4C0D-BBE4-8F4E94E8F66B}" type="datetimeFigureOut">
              <a:rPr lang="en-GB" smtClean="0"/>
              <a:t>23/06/2026</a:t>
            </a:fld>
            <a:endParaRPr lang="en-GB" dirty="0"/>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dirty="0"/>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29DF5E22-0E82-4D78-8AA2-16FD52EF9CD7}" type="slidenum">
              <a:rPr lang="en-GB" smtClean="0"/>
              <a:t>‹#›</a:t>
            </a:fld>
            <a:endParaRPr lang="en-GB" dirty="0"/>
          </a:p>
        </p:txBody>
      </p:sp>
    </p:spTree>
    <p:extLst>
      <p:ext uri="{BB962C8B-B14F-4D97-AF65-F5344CB8AC3E}">
        <p14:creationId xmlns:p14="http://schemas.microsoft.com/office/powerpoint/2010/main" val="12387825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5170714" cy="417674"/>
          </a:xfrm>
          <a:prstGeom prst="rect">
            <a:avLst/>
          </a:prstGeom>
        </p:spPr>
        <p:txBody>
          <a:bodyPr/>
          <a:lstStyle/>
          <a:p>
            <a:fld id="{1B040258-5CD6-4C0D-BBE4-8F4E94E8F66B}" type="datetimeFigureOut">
              <a:rPr lang="en-GB" smtClean="0"/>
              <a:t>23/06/2026</a:t>
            </a:fld>
            <a:endParaRPr lang="en-GB" dirty="0"/>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dirty="0"/>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29DF5E22-0E82-4D78-8AA2-16FD52EF9CD7}" type="slidenum">
              <a:rPr lang="en-GB" smtClean="0"/>
              <a:t>‹#›</a:t>
            </a:fld>
            <a:endParaRPr lang="en-GB" dirty="0"/>
          </a:p>
        </p:txBody>
      </p:sp>
    </p:spTree>
    <p:extLst>
      <p:ext uri="{BB962C8B-B14F-4D97-AF65-F5344CB8AC3E}">
        <p14:creationId xmlns:p14="http://schemas.microsoft.com/office/powerpoint/2010/main" val="6622797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5170714" cy="417674"/>
          </a:xfrm>
          <a:prstGeom prst="rect">
            <a:avLst/>
          </a:prstGeom>
        </p:spPr>
        <p:txBody>
          <a:bodyPr/>
          <a:lstStyle/>
          <a:p>
            <a:fld id="{1B040258-5CD6-4C0D-BBE4-8F4E94E8F66B}" type="datetimeFigureOut">
              <a:rPr lang="en-GB" smtClean="0"/>
              <a:t>23/06/2026</a:t>
            </a:fld>
            <a:endParaRPr lang="en-GB" dirty="0"/>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dirty="0"/>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9DF5E22-0E82-4D78-8AA2-16FD52EF9CD7}" type="slidenum">
              <a:rPr lang="en-GB" smtClean="0"/>
              <a:t>‹#›</a:t>
            </a:fld>
            <a:endParaRPr lang="en-GB" dirty="0"/>
          </a:p>
        </p:txBody>
      </p:sp>
    </p:spTree>
    <p:extLst>
      <p:ext uri="{BB962C8B-B14F-4D97-AF65-F5344CB8AC3E}">
        <p14:creationId xmlns:p14="http://schemas.microsoft.com/office/powerpoint/2010/main" val="11408822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5170714" cy="417674"/>
          </a:xfrm>
          <a:prstGeom prst="rect">
            <a:avLst/>
          </a:prstGeom>
        </p:spPr>
        <p:txBody>
          <a:bodyPr/>
          <a:lstStyle/>
          <a:p>
            <a:fld id="{1B040258-5CD6-4C0D-BBE4-8F4E94E8F66B}" type="datetimeFigureOut">
              <a:rPr lang="en-GB" smtClean="0"/>
              <a:t>23/06/2026</a:t>
            </a:fld>
            <a:endParaRPr lang="en-GB"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9DF5E22-0E82-4D78-8AA2-16FD52EF9CD7}" type="slidenum">
              <a:rPr lang="en-GB" smtClean="0"/>
              <a:t>‹#›</a:t>
            </a:fld>
            <a:endParaRPr lang="en-GB" dirty="0"/>
          </a:p>
        </p:txBody>
      </p:sp>
    </p:spTree>
    <p:extLst>
      <p:ext uri="{BB962C8B-B14F-4D97-AF65-F5344CB8AC3E}">
        <p14:creationId xmlns:p14="http://schemas.microsoft.com/office/powerpoint/2010/main" val="7432087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5170714" cy="417674"/>
          </a:xfrm>
          <a:prstGeom prst="rect">
            <a:avLst/>
          </a:prstGeom>
        </p:spPr>
        <p:txBody>
          <a:bodyPr/>
          <a:lstStyle/>
          <a:p>
            <a:fld id="{1B040258-5CD6-4C0D-BBE4-8F4E94E8F66B}" type="datetimeFigureOut">
              <a:rPr lang="en-GB" smtClean="0"/>
              <a:t>23/06/2026</a:t>
            </a:fld>
            <a:endParaRPr lang="en-GB"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9DF5E22-0E82-4D78-8AA2-16FD52EF9CD7}" type="slidenum">
              <a:rPr lang="en-GB" smtClean="0"/>
              <a:t>‹#›</a:t>
            </a:fld>
            <a:endParaRPr lang="en-GB" dirty="0"/>
          </a:p>
        </p:txBody>
      </p:sp>
    </p:spTree>
    <p:extLst>
      <p:ext uri="{BB962C8B-B14F-4D97-AF65-F5344CB8AC3E}">
        <p14:creationId xmlns:p14="http://schemas.microsoft.com/office/powerpoint/2010/main" val="19612560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9999"/>
            </a:gs>
            <a:gs pos="100000">
              <a:srgbClr val="F7FDFC"/>
            </a:gs>
            <a:gs pos="69000">
              <a:srgbClr val="F7FDFC"/>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838200" y="1825626"/>
            <a:ext cx="10515600" cy="398734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5" name="Picture 4"/>
          <p:cNvPicPr/>
          <p:nvPr userDrawn="1"/>
        </p:nvPicPr>
        <p:blipFill>
          <a:blip r:embed="rId13" cstate="print">
            <a:extLst>
              <a:ext uri="{28A0092B-C50C-407E-A947-70E740481C1C}">
                <a14:useLocalDpi xmlns:a14="http://schemas.microsoft.com/office/drawing/2010/main" val="0"/>
              </a:ext>
            </a:extLst>
          </a:blip>
          <a:stretch>
            <a:fillRect/>
          </a:stretch>
        </p:blipFill>
        <p:spPr>
          <a:xfrm>
            <a:off x="160867" y="6034616"/>
            <a:ext cx="3759200" cy="698500"/>
          </a:xfrm>
          <a:prstGeom prst="rect">
            <a:avLst/>
          </a:prstGeom>
        </p:spPr>
      </p:pic>
    </p:spTree>
    <p:extLst>
      <p:ext uri="{BB962C8B-B14F-4D97-AF65-F5344CB8AC3E}">
        <p14:creationId xmlns:p14="http://schemas.microsoft.com/office/powerpoint/2010/main" val="17500802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9999"/>
            </a:gs>
            <a:gs pos="100000">
              <a:srgbClr val="F7FDFC"/>
            </a:gs>
            <a:gs pos="69000">
              <a:srgbClr val="F7FDFC"/>
            </a:gs>
            <a:gs pos="100000">
              <a:schemeClr val="bg1"/>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07698" y="751426"/>
            <a:ext cx="6412302" cy="2387600"/>
          </a:xfrm>
        </p:spPr>
        <p:txBody>
          <a:bodyPr/>
          <a:lstStyle/>
          <a:p>
            <a:r>
              <a:rPr lang="en-GB" b="1" dirty="0">
                <a:effectLst>
                  <a:outerShdw blurRad="38100" dist="38100" dir="2700000" algn="tl">
                    <a:srgbClr val="000000">
                      <a:alpha val="43137"/>
                    </a:srgbClr>
                  </a:outerShdw>
                </a:effectLst>
              </a:rPr>
              <a:t>Holy Trinity</a:t>
            </a:r>
            <a:br>
              <a:rPr lang="en-GB" b="1" dirty="0"/>
            </a:br>
            <a:r>
              <a:rPr lang="en-GB" b="1" dirty="0">
                <a:effectLst>
                  <a:outerShdw blurRad="38100" dist="38100" dir="2700000" algn="tl">
                    <a:srgbClr val="000000">
                      <a:alpha val="43137"/>
                    </a:srgbClr>
                  </a:outerShdw>
                </a:effectLst>
              </a:rPr>
              <a:t> Church School</a:t>
            </a:r>
          </a:p>
        </p:txBody>
      </p:sp>
      <p:sp>
        <p:nvSpPr>
          <p:cNvPr id="3" name="Subtitle 2"/>
          <p:cNvSpPr>
            <a:spLocks noGrp="1"/>
          </p:cNvSpPr>
          <p:nvPr>
            <p:ph type="subTitle" idx="1"/>
          </p:nvPr>
        </p:nvSpPr>
        <p:spPr>
          <a:xfrm>
            <a:off x="1207698" y="3300396"/>
            <a:ext cx="6441057" cy="961053"/>
          </a:xfrm>
        </p:spPr>
        <p:txBody>
          <a:bodyPr/>
          <a:lstStyle/>
          <a:p>
            <a:r>
              <a:rPr lang="en-GB" b="1" dirty="0">
                <a:effectLst>
                  <a:outerShdw blurRad="38100" dist="38100" dir="2700000" algn="tl">
                    <a:srgbClr val="000000">
                      <a:alpha val="43137"/>
                    </a:srgbClr>
                  </a:outerShdw>
                </a:effectLst>
              </a:rPr>
              <a:t>WELCOME</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7407943" y="1639206"/>
            <a:ext cx="4528868" cy="29996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131234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4D113F7-8AA5-6C44-467C-0ED7C9F96D74}"/>
              </a:ext>
            </a:extLst>
          </p:cNvPr>
          <p:cNvSpPr txBox="1">
            <a:spLocks/>
          </p:cNvSpPr>
          <p:nvPr/>
        </p:nvSpPr>
        <p:spPr>
          <a:xfrm>
            <a:off x="838200" y="127000"/>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800" b="1" dirty="0">
                <a:effectLst>
                  <a:outerShdw blurRad="38100" dist="38100" dir="2700000" algn="tl">
                    <a:srgbClr val="000000">
                      <a:alpha val="43137"/>
                    </a:srgbClr>
                  </a:outerShdw>
                </a:effectLst>
                <a:latin typeface="Gotham Light" panose="02000603030000020004" pitchFamily="2" charset="0"/>
              </a:rPr>
              <a:t>Our School Website</a:t>
            </a:r>
            <a:endParaRPr lang="en-US" sz="4800" b="1" dirty="0">
              <a:effectLst>
                <a:outerShdw blurRad="38100" dist="38100" dir="2700000" algn="tl">
                  <a:srgbClr val="000000">
                    <a:alpha val="43137"/>
                  </a:srgbClr>
                </a:outerShdw>
              </a:effectLst>
              <a:latin typeface="Gotham Light" panose="02000603030000020004" pitchFamily="2" charset="0"/>
            </a:endParaRPr>
          </a:p>
        </p:txBody>
      </p:sp>
      <p:sp>
        <p:nvSpPr>
          <p:cNvPr id="5" name="Title 1">
            <a:extLst>
              <a:ext uri="{FF2B5EF4-FFF2-40B4-BE49-F238E27FC236}">
                <a16:creationId xmlns:a16="http://schemas.microsoft.com/office/drawing/2014/main" id="{7D11BF27-4702-F9F7-A9BF-F63728586C2E}"/>
              </a:ext>
            </a:extLst>
          </p:cNvPr>
          <p:cNvSpPr txBox="1">
            <a:spLocks/>
          </p:cNvSpPr>
          <p:nvPr/>
        </p:nvSpPr>
        <p:spPr>
          <a:xfrm>
            <a:off x="2514600" y="5969117"/>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4800" b="1" dirty="0">
              <a:effectLst>
                <a:outerShdw blurRad="38100" dist="38100" dir="2700000" algn="tl">
                  <a:srgbClr val="000000">
                    <a:alpha val="43137"/>
                  </a:srgbClr>
                </a:outerShdw>
              </a:effectLst>
              <a:latin typeface="Gotham Light" panose="02000603030000020004" pitchFamily="2" charset="0"/>
            </a:endParaRPr>
          </a:p>
        </p:txBody>
      </p:sp>
      <p:sp>
        <p:nvSpPr>
          <p:cNvPr id="8" name="TextBox 7">
            <a:extLst>
              <a:ext uri="{FF2B5EF4-FFF2-40B4-BE49-F238E27FC236}">
                <a16:creationId xmlns:a16="http://schemas.microsoft.com/office/drawing/2014/main" id="{D270E189-3435-9EE9-8273-0E5B0403208A}"/>
              </a:ext>
            </a:extLst>
          </p:cNvPr>
          <p:cNvSpPr txBox="1"/>
          <p:nvPr/>
        </p:nvSpPr>
        <p:spPr>
          <a:xfrm>
            <a:off x="3048828" y="789781"/>
            <a:ext cx="7824580" cy="584775"/>
          </a:xfrm>
          <a:prstGeom prst="rect">
            <a:avLst/>
          </a:prstGeom>
          <a:noFill/>
        </p:spPr>
        <p:txBody>
          <a:bodyPr wrap="square">
            <a:spAutoFit/>
          </a:bodyPr>
          <a:lstStyle/>
          <a:p>
            <a:r>
              <a:rPr lang="en-GB" sz="3200" dirty="0"/>
              <a:t>www.holytrinitychurchschool.co.uk</a:t>
            </a:r>
            <a:endParaRPr lang="en-GB" sz="5400" b="1" dirty="0"/>
          </a:p>
        </p:txBody>
      </p:sp>
      <p:pic>
        <p:nvPicPr>
          <p:cNvPr id="3" name="Picture 2" descr="A group of people posing for a photo&#10;&#10;AI-generated content may be incorrect.">
            <a:extLst>
              <a:ext uri="{FF2B5EF4-FFF2-40B4-BE49-F238E27FC236}">
                <a16:creationId xmlns:a16="http://schemas.microsoft.com/office/drawing/2014/main" id="{C8BC6EE8-2E0A-BFB7-C01B-AB0ED533A666}"/>
              </a:ext>
            </a:extLst>
          </p:cNvPr>
          <p:cNvPicPr>
            <a:picLocks noChangeAspect="1"/>
          </p:cNvPicPr>
          <p:nvPr/>
        </p:nvPicPr>
        <p:blipFill>
          <a:blip r:embed="rId2"/>
          <a:stretch>
            <a:fillRect/>
          </a:stretch>
        </p:blipFill>
        <p:spPr>
          <a:xfrm>
            <a:off x="206072" y="872993"/>
            <a:ext cx="11779855" cy="5112013"/>
          </a:xfrm>
          <a:prstGeom prst="rect">
            <a:avLst/>
          </a:prstGeom>
        </p:spPr>
      </p:pic>
    </p:spTree>
    <p:extLst>
      <p:ext uri="{BB962C8B-B14F-4D97-AF65-F5344CB8AC3E}">
        <p14:creationId xmlns:p14="http://schemas.microsoft.com/office/powerpoint/2010/main" val="4926585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artoon of kids holding hands&#10;&#10;Description automatically generated">
            <a:extLst>
              <a:ext uri="{FF2B5EF4-FFF2-40B4-BE49-F238E27FC236}">
                <a16:creationId xmlns:a16="http://schemas.microsoft.com/office/drawing/2014/main" id="{693D6CD9-F4EA-84A0-EABB-23FE3771AC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372" y="686532"/>
            <a:ext cx="10931256" cy="3829929"/>
          </a:xfrm>
          <a:prstGeom prst="rect">
            <a:avLst/>
          </a:prstGeom>
        </p:spPr>
      </p:pic>
    </p:spTree>
    <p:extLst>
      <p:ext uri="{BB962C8B-B14F-4D97-AF65-F5344CB8AC3E}">
        <p14:creationId xmlns:p14="http://schemas.microsoft.com/office/powerpoint/2010/main" val="9085206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AA6BF-410B-E548-A6D0-8BBC3D0AD3AF}"/>
              </a:ext>
            </a:extLst>
          </p:cNvPr>
          <p:cNvSpPr>
            <a:spLocks noGrp="1"/>
          </p:cNvSpPr>
          <p:nvPr>
            <p:ph type="title"/>
          </p:nvPr>
        </p:nvSpPr>
        <p:spPr>
          <a:xfrm>
            <a:off x="381000" y="-318123"/>
            <a:ext cx="10515600" cy="1325563"/>
          </a:xfrm>
        </p:spPr>
        <p:txBody>
          <a:bodyPr/>
          <a:lstStyle/>
          <a:p>
            <a:r>
              <a:rPr lang="en-GB" b="1" dirty="0">
                <a:latin typeface="Gotham Light"/>
                <a:cs typeface="Arial" panose="020B0604020202020204" pitchFamily="34" charset="0"/>
              </a:rPr>
              <a:t>About us</a:t>
            </a:r>
          </a:p>
        </p:txBody>
      </p:sp>
      <p:sp>
        <p:nvSpPr>
          <p:cNvPr id="3" name="Content Placeholder 2">
            <a:extLst>
              <a:ext uri="{FF2B5EF4-FFF2-40B4-BE49-F238E27FC236}">
                <a16:creationId xmlns:a16="http://schemas.microsoft.com/office/drawing/2014/main" id="{867FCC59-F797-3AD1-C376-81048DFB3205}"/>
              </a:ext>
            </a:extLst>
          </p:cNvPr>
          <p:cNvSpPr>
            <a:spLocks noGrp="1"/>
          </p:cNvSpPr>
          <p:nvPr>
            <p:ph idx="1"/>
          </p:nvPr>
        </p:nvSpPr>
        <p:spPr>
          <a:xfrm>
            <a:off x="838200" y="609600"/>
            <a:ext cx="10668000" cy="5903741"/>
          </a:xfrm>
        </p:spPr>
        <p:txBody>
          <a:bodyPr>
            <a:normAutofit lnSpcReduction="10000"/>
          </a:bodyPr>
          <a:lstStyle/>
          <a:p>
            <a:r>
              <a:rPr lang="en-GB" dirty="0">
                <a:latin typeface="Gotham Light" panose="02000603030000020004"/>
                <a:cs typeface="Arial" panose="020B0604020202020204" pitchFamily="34" charset="0"/>
              </a:rPr>
              <a:t>We are a registered charity run by a group of parents, our children range from reception to year 6</a:t>
            </a:r>
          </a:p>
          <a:p>
            <a:r>
              <a:rPr lang="en-GB" dirty="0">
                <a:latin typeface="Gotham Light" panose="02000603030000020004"/>
                <a:cs typeface="Arial" panose="020B0604020202020204" pitchFamily="34" charset="0"/>
              </a:rPr>
              <a:t>Our lifestyles vary but most of us work full-time and do what we can around our busy lives</a:t>
            </a:r>
          </a:p>
          <a:p>
            <a:r>
              <a:rPr lang="en-GB" dirty="0">
                <a:latin typeface="Gotham Light" panose="02000603030000020004"/>
                <a:cs typeface="Arial" panose="020B0604020202020204" pitchFamily="34" charset="0"/>
              </a:rPr>
              <a:t>We work closely with the school staff including Mr Beauford and the senior leadership team, the school office staff, teachers and teaching assistants and the governors</a:t>
            </a:r>
          </a:p>
          <a:p>
            <a:r>
              <a:rPr lang="en-GB" dirty="0">
                <a:latin typeface="Gotham Light" panose="02000603030000020004"/>
                <a:cs typeface="Arial" panose="020B0604020202020204" pitchFamily="34" charset="0"/>
              </a:rPr>
              <a:t>We organise the traditional school events that help to make the children’s school journey so special and create wonderful memories including the school discos and summer fete, etc. We are always looking for new and innovative ideas for fundraising activities and events</a:t>
            </a:r>
          </a:p>
          <a:p>
            <a:r>
              <a:rPr lang="en-GB" dirty="0">
                <a:latin typeface="Gotham Light" panose="02000603030000020004"/>
                <a:cs typeface="Arial" panose="020B0604020202020204" pitchFamily="34" charset="0"/>
              </a:rPr>
              <a:t>We raise a significant amount of money for the school which is spent on enhancing the children’s school experience</a:t>
            </a:r>
          </a:p>
        </p:txBody>
      </p:sp>
    </p:spTree>
    <p:extLst>
      <p:ext uri="{BB962C8B-B14F-4D97-AF65-F5344CB8AC3E}">
        <p14:creationId xmlns:p14="http://schemas.microsoft.com/office/powerpoint/2010/main" val="37964876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73BE1-46F7-1A2D-99C9-36BF09B42425}"/>
              </a:ext>
            </a:extLst>
          </p:cNvPr>
          <p:cNvSpPr>
            <a:spLocks noGrp="1"/>
          </p:cNvSpPr>
          <p:nvPr>
            <p:ph type="title"/>
          </p:nvPr>
        </p:nvSpPr>
        <p:spPr>
          <a:xfrm>
            <a:off x="534572" y="18255"/>
            <a:ext cx="11155680" cy="1325563"/>
          </a:xfrm>
        </p:spPr>
        <p:txBody>
          <a:bodyPr/>
          <a:lstStyle/>
          <a:p>
            <a:r>
              <a:rPr lang="en-GB" b="1" dirty="0">
                <a:latin typeface="Arial" panose="020B0604020202020204" pitchFamily="34" charset="0"/>
                <a:cs typeface="Arial" panose="020B0604020202020204" pitchFamily="34" charset="0"/>
              </a:rPr>
              <a:t>We have organised…</a:t>
            </a:r>
          </a:p>
        </p:txBody>
      </p:sp>
      <p:sp>
        <p:nvSpPr>
          <p:cNvPr id="4" name="Cloud 3">
            <a:extLst>
              <a:ext uri="{FF2B5EF4-FFF2-40B4-BE49-F238E27FC236}">
                <a16:creationId xmlns:a16="http://schemas.microsoft.com/office/drawing/2014/main" id="{97F260C1-2136-2596-3DC9-0E47F9C8E259}"/>
              </a:ext>
            </a:extLst>
          </p:cNvPr>
          <p:cNvSpPr/>
          <p:nvPr/>
        </p:nvSpPr>
        <p:spPr>
          <a:xfrm>
            <a:off x="501748" y="1302265"/>
            <a:ext cx="2594317" cy="1533378"/>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loud 4">
            <a:extLst>
              <a:ext uri="{FF2B5EF4-FFF2-40B4-BE49-F238E27FC236}">
                <a16:creationId xmlns:a16="http://schemas.microsoft.com/office/drawing/2014/main" id="{363D4607-A854-5610-E6C5-59926379F116}"/>
              </a:ext>
            </a:extLst>
          </p:cNvPr>
          <p:cNvSpPr/>
          <p:nvPr/>
        </p:nvSpPr>
        <p:spPr>
          <a:xfrm>
            <a:off x="4078605" y="1222894"/>
            <a:ext cx="2594317" cy="1533378"/>
          </a:xfrm>
          <a:prstGeom prst="cloud">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Cloud 5">
            <a:extLst>
              <a:ext uri="{FF2B5EF4-FFF2-40B4-BE49-F238E27FC236}">
                <a16:creationId xmlns:a16="http://schemas.microsoft.com/office/drawing/2014/main" id="{5AE0CC91-502D-6CB3-B648-E635C2306A35}"/>
              </a:ext>
            </a:extLst>
          </p:cNvPr>
          <p:cNvSpPr/>
          <p:nvPr/>
        </p:nvSpPr>
        <p:spPr>
          <a:xfrm>
            <a:off x="7798778" y="3217965"/>
            <a:ext cx="2594317" cy="1533378"/>
          </a:xfrm>
          <a:prstGeom prst="cloud">
            <a:avLst/>
          </a:prstGeom>
          <a:solidFill>
            <a:srgbClr val="B889D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Cloud 6">
            <a:extLst>
              <a:ext uri="{FF2B5EF4-FFF2-40B4-BE49-F238E27FC236}">
                <a16:creationId xmlns:a16="http://schemas.microsoft.com/office/drawing/2014/main" id="{FCC37C5D-1387-F778-278D-54C692E41534}"/>
              </a:ext>
            </a:extLst>
          </p:cNvPr>
          <p:cNvSpPr/>
          <p:nvPr/>
        </p:nvSpPr>
        <p:spPr>
          <a:xfrm>
            <a:off x="7798778" y="1222894"/>
            <a:ext cx="2594317" cy="1533378"/>
          </a:xfrm>
          <a:prstGeom prst="cloud">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loud 7">
            <a:extLst>
              <a:ext uri="{FF2B5EF4-FFF2-40B4-BE49-F238E27FC236}">
                <a16:creationId xmlns:a16="http://schemas.microsoft.com/office/drawing/2014/main" id="{875F576C-585B-ABE6-6C32-0AEFF2185FA2}"/>
              </a:ext>
            </a:extLst>
          </p:cNvPr>
          <p:cNvSpPr/>
          <p:nvPr/>
        </p:nvSpPr>
        <p:spPr>
          <a:xfrm>
            <a:off x="4078603" y="3188833"/>
            <a:ext cx="2594317" cy="1533378"/>
          </a:xfrm>
          <a:prstGeom prst="cloud">
            <a:avLst/>
          </a:prstGeom>
          <a:solidFill>
            <a:srgbClr val="9F5FC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Cloud 8">
            <a:extLst>
              <a:ext uri="{FF2B5EF4-FFF2-40B4-BE49-F238E27FC236}">
                <a16:creationId xmlns:a16="http://schemas.microsoft.com/office/drawing/2014/main" id="{6C94454F-D69A-39F7-8AA6-A9EC9D1276F9}"/>
              </a:ext>
            </a:extLst>
          </p:cNvPr>
          <p:cNvSpPr/>
          <p:nvPr/>
        </p:nvSpPr>
        <p:spPr>
          <a:xfrm>
            <a:off x="415582" y="3188833"/>
            <a:ext cx="2594317" cy="1533378"/>
          </a:xfrm>
          <a:prstGeom prst="cloud">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2B85800A-D118-43EB-B168-358ACEA2743B}"/>
              </a:ext>
            </a:extLst>
          </p:cNvPr>
          <p:cNvSpPr txBox="1"/>
          <p:nvPr/>
        </p:nvSpPr>
        <p:spPr>
          <a:xfrm>
            <a:off x="1137724" y="1653455"/>
            <a:ext cx="1322363" cy="830997"/>
          </a:xfrm>
          <a:prstGeom prst="rect">
            <a:avLst/>
          </a:prstGeom>
          <a:noFill/>
        </p:spPr>
        <p:txBody>
          <a:bodyPr wrap="square" rtlCol="0">
            <a:spAutoFit/>
          </a:bodyPr>
          <a:lstStyle/>
          <a:p>
            <a:pPr algn="ctr"/>
            <a:r>
              <a:rPr lang="en-GB" sz="2400" b="1" dirty="0">
                <a:solidFill>
                  <a:schemeClr val="bg1"/>
                </a:solidFill>
                <a:latin typeface="Arial" panose="020B0604020202020204" pitchFamily="34" charset="0"/>
                <a:cs typeface="Arial" panose="020B0604020202020204" pitchFamily="34" charset="0"/>
              </a:rPr>
              <a:t>School disco</a:t>
            </a:r>
          </a:p>
        </p:txBody>
      </p:sp>
      <p:sp>
        <p:nvSpPr>
          <p:cNvPr id="11" name="TextBox 10">
            <a:extLst>
              <a:ext uri="{FF2B5EF4-FFF2-40B4-BE49-F238E27FC236}">
                <a16:creationId xmlns:a16="http://schemas.microsoft.com/office/drawing/2014/main" id="{E634528C-0A57-5871-BD91-96404D58FFC8}"/>
              </a:ext>
            </a:extLst>
          </p:cNvPr>
          <p:cNvSpPr txBox="1"/>
          <p:nvPr/>
        </p:nvSpPr>
        <p:spPr>
          <a:xfrm>
            <a:off x="4665637" y="1596683"/>
            <a:ext cx="1420251" cy="830997"/>
          </a:xfrm>
          <a:prstGeom prst="rect">
            <a:avLst/>
          </a:prstGeom>
          <a:noFill/>
        </p:spPr>
        <p:txBody>
          <a:bodyPr wrap="square" rtlCol="0">
            <a:spAutoFit/>
          </a:bodyPr>
          <a:lstStyle/>
          <a:p>
            <a:pPr algn="ctr"/>
            <a:r>
              <a:rPr lang="en-GB" sz="2400" b="1" dirty="0">
                <a:solidFill>
                  <a:schemeClr val="bg1"/>
                </a:solidFill>
                <a:latin typeface="Arial" panose="020B0604020202020204" pitchFamily="34" charset="0"/>
                <a:cs typeface="Arial" panose="020B0604020202020204" pitchFamily="34" charset="0"/>
              </a:rPr>
              <a:t>Summer fete</a:t>
            </a:r>
          </a:p>
        </p:txBody>
      </p:sp>
      <p:sp>
        <p:nvSpPr>
          <p:cNvPr id="12" name="TextBox 11">
            <a:extLst>
              <a:ext uri="{FF2B5EF4-FFF2-40B4-BE49-F238E27FC236}">
                <a16:creationId xmlns:a16="http://schemas.microsoft.com/office/drawing/2014/main" id="{D4ED221D-B3A9-ECD9-DBD5-0613C8A62879}"/>
              </a:ext>
            </a:extLst>
          </p:cNvPr>
          <p:cNvSpPr txBox="1"/>
          <p:nvPr/>
        </p:nvSpPr>
        <p:spPr>
          <a:xfrm>
            <a:off x="8385810" y="1596682"/>
            <a:ext cx="1420251" cy="830997"/>
          </a:xfrm>
          <a:prstGeom prst="rect">
            <a:avLst/>
          </a:prstGeom>
          <a:noFill/>
        </p:spPr>
        <p:txBody>
          <a:bodyPr wrap="square" rtlCol="0">
            <a:spAutoFit/>
          </a:bodyPr>
          <a:lstStyle/>
          <a:p>
            <a:pPr algn="ctr"/>
            <a:r>
              <a:rPr lang="en-GB" sz="2400" b="1" dirty="0">
                <a:solidFill>
                  <a:schemeClr val="bg1"/>
                </a:solidFill>
                <a:latin typeface="Arial" panose="020B0604020202020204" pitchFamily="34" charset="0"/>
                <a:cs typeface="Arial" panose="020B0604020202020204" pitchFamily="34" charset="0"/>
              </a:rPr>
              <a:t>Easter bingo</a:t>
            </a:r>
          </a:p>
        </p:txBody>
      </p:sp>
      <p:sp>
        <p:nvSpPr>
          <p:cNvPr id="13" name="TextBox 12">
            <a:extLst>
              <a:ext uri="{FF2B5EF4-FFF2-40B4-BE49-F238E27FC236}">
                <a16:creationId xmlns:a16="http://schemas.microsoft.com/office/drawing/2014/main" id="{9D146E8C-F44D-C976-F7EC-A8A916CC6D9B}"/>
              </a:ext>
            </a:extLst>
          </p:cNvPr>
          <p:cNvSpPr txBox="1"/>
          <p:nvPr/>
        </p:nvSpPr>
        <p:spPr>
          <a:xfrm>
            <a:off x="738259" y="3335040"/>
            <a:ext cx="1948962" cy="1200329"/>
          </a:xfrm>
          <a:prstGeom prst="rect">
            <a:avLst/>
          </a:prstGeom>
          <a:noFill/>
        </p:spPr>
        <p:txBody>
          <a:bodyPr wrap="square" rtlCol="0">
            <a:spAutoFit/>
          </a:bodyPr>
          <a:lstStyle/>
          <a:p>
            <a:pPr algn="ctr"/>
            <a:r>
              <a:rPr lang="en-GB" sz="2400" b="1" dirty="0">
                <a:solidFill>
                  <a:schemeClr val="bg1"/>
                </a:solidFill>
                <a:latin typeface="Arial" panose="020B0604020202020204" pitchFamily="34" charset="0"/>
                <a:cs typeface="Arial" panose="020B0604020202020204" pitchFamily="34" charset="0"/>
              </a:rPr>
              <a:t>Pre-loved uniform shop</a:t>
            </a:r>
          </a:p>
        </p:txBody>
      </p:sp>
      <p:sp>
        <p:nvSpPr>
          <p:cNvPr id="14" name="TextBox 13">
            <a:extLst>
              <a:ext uri="{FF2B5EF4-FFF2-40B4-BE49-F238E27FC236}">
                <a16:creationId xmlns:a16="http://schemas.microsoft.com/office/drawing/2014/main" id="{CB5450A0-2490-C6DD-809B-019B3448AA2B}"/>
              </a:ext>
            </a:extLst>
          </p:cNvPr>
          <p:cNvSpPr txBox="1"/>
          <p:nvPr/>
        </p:nvSpPr>
        <p:spPr>
          <a:xfrm>
            <a:off x="8385810" y="3522692"/>
            <a:ext cx="1420251" cy="830997"/>
          </a:xfrm>
          <a:prstGeom prst="rect">
            <a:avLst/>
          </a:prstGeom>
          <a:noFill/>
        </p:spPr>
        <p:txBody>
          <a:bodyPr wrap="square" rtlCol="0">
            <a:spAutoFit/>
          </a:bodyPr>
          <a:lstStyle/>
          <a:p>
            <a:pPr algn="ctr"/>
            <a:r>
              <a:rPr lang="en-GB" sz="2400" b="1" dirty="0">
                <a:solidFill>
                  <a:schemeClr val="bg1"/>
                </a:solidFill>
                <a:latin typeface="Arial" panose="020B0604020202020204" pitchFamily="34" charset="0"/>
                <a:cs typeface="Arial" panose="020B0604020202020204" pitchFamily="34" charset="0"/>
              </a:rPr>
              <a:t>Bedtime stories</a:t>
            </a:r>
          </a:p>
        </p:txBody>
      </p:sp>
      <p:sp>
        <p:nvSpPr>
          <p:cNvPr id="15" name="TextBox 14">
            <a:extLst>
              <a:ext uri="{FF2B5EF4-FFF2-40B4-BE49-F238E27FC236}">
                <a16:creationId xmlns:a16="http://schemas.microsoft.com/office/drawing/2014/main" id="{BE76ADA3-1897-B0E9-F377-40A1EF30517B}"/>
              </a:ext>
            </a:extLst>
          </p:cNvPr>
          <p:cNvSpPr txBox="1"/>
          <p:nvPr/>
        </p:nvSpPr>
        <p:spPr>
          <a:xfrm>
            <a:off x="4526572" y="3519705"/>
            <a:ext cx="1626577" cy="830997"/>
          </a:xfrm>
          <a:prstGeom prst="rect">
            <a:avLst/>
          </a:prstGeom>
          <a:noFill/>
        </p:spPr>
        <p:txBody>
          <a:bodyPr wrap="square" rtlCol="0">
            <a:spAutoFit/>
          </a:bodyPr>
          <a:lstStyle/>
          <a:p>
            <a:pPr algn="ctr"/>
            <a:r>
              <a:rPr lang="en-GB" sz="2400" b="1" dirty="0">
                <a:solidFill>
                  <a:schemeClr val="bg1"/>
                </a:solidFill>
                <a:latin typeface="Arial" panose="020B0604020202020204" pitchFamily="34" charset="0"/>
                <a:cs typeface="Arial" panose="020B0604020202020204" pitchFamily="34" charset="0"/>
              </a:rPr>
              <a:t>Break the rules day</a:t>
            </a:r>
          </a:p>
        </p:txBody>
      </p:sp>
      <p:sp>
        <p:nvSpPr>
          <p:cNvPr id="16" name="Cloud 15">
            <a:extLst>
              <a:ext uri="{FF2B5EF4-FFF2-40B4-BE49-F238E27FC236}">
                <a16:creationId xmlns:a16="http://schemas.microsoft.com/office/drawing/2014/main" id="{B72C9ABE-79B2-66A2-EB4C-1CB22240BA10}"/>
              </a:ext>
            </a:extLst>
          </p:cNvPr>
          <p:cNvSpPr/>
          <p:nvPr/>
        </p:nvSpPr>
        <p:spPr>
          <a:xfrm>
            <a:off x="415582" y="5017137"/>
            <a:ext cx="2594317" cy="1533378"/>
          </a:xfrm>
          <a:prstGeom prst="cloud">
            <a:avLst/>
          </a:prstGeom>
          <a:solidFill>
            <a:srgbClr val="CE3A6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0C199E09-68EA-EEC2-6695-227FCF2940CC}"/>
              </a:ext>
            </a:extLst>
          </p:cNvPr>
          <p:cNvSpPr txBox="1"/>
          <p:nvPr/>
        </p:nvSpPr>
        <p:spPr>
          <a:xfrm>
            <a:off x="1002614" y="5368327"/>
            <a:ext cx="1420251" cy="830997"/>
          </a:xfrm>
          <a:prstGeom prst="rect">
            <a:avLst/>
          </a:prstGeom>
          <a:noFill/>
        </p:spPr>
        <p:txBody>
          <a:bodyPr wrap="square" rtlCol="0">
            <a:spAutoFit/>
          </a:bodyPr>
          <a:lstStyle/>
          <a:p>
            <a:pPr algn="ctr"/>
            <a:r>
              <a:rPr lang="en-GB" sz="2400" b="1" dirty="0">
                <a:solidFill>
                  <a:schemeClr val="bg1"/>
                </a:solidFill>
                <a:latin typeface="Arial" panose="020B0604020202020204" pitchFamily="34" charset="0"/>
                <a:cs typeface="Arial" panose="020B0604020202020204" pitchFamily="34" charset="0"/>
              </a:rPr>
              <a:t>‘Treat Fridays’</a:t>
            </a:r>
          </a:p>
        </p:txBody>
      </p:sp>
      <p:sp>
        <p:nvSpPr>
          <p:cNvPr id="18" name="Cloud 17">
            <a:extLst>
              <a:ext uri="{FF2B5EF4-FFF2-40B4-BE49-F238E27FC236}">
                <a16:creationId xmlns:a16="http://schemas.microsoft.com/office/drawing/2014/main" id="{B3F8F62A-7706-B227-A247-CFC919C45F94}"/>
              </a:ext>
            </a:extLst>
          </p:cNvPr>
          <p:cNvSpPr/>
          <p:nvPr/>
        </p:nvSpPr>
        <p:spPr>
          <a:xfrm>
            <a:off x="4078603" y="5017136"/>
            <a:ext cx="2594317" cy="1533378"/>
          </a:xfrm>
          <a:prstGeom prst="cloud">
            <a:avLst/>
          </a:prstGeom>
          <a:solidFill>
            <a:srgbClr val="DA6C9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9E2C8645-0B70-3001-2E3A-B0B6C002AC76}"/>
              </a:ext>
            </a:extLst>
          </p:cNvPr>
          <p:cNvSpPr txBox="1"/>
          <p:nvPr/>
        </p:nvSpPr>
        <p:spPr>
          <a:xfrm>
            <a:off x="4591048" y="5368327"/>
            <a:ext cx="1697209" cy="830997"/>
          </a:xfrm>
          <a:prstGeom prst="rect">
            <a:avLst/>
          </a:prstGeom>
          <a:noFill/>
        </p:spPr>
        <p:txBody>
          <a:bodyPr wrap="square" rtlCol="0">
            <a:spAutoFit/>
          </a:bodyPr>
          <a:lstStyle/>
          <a:p>
            <a:pPr algn="ctr"/>
            <a:r>
              <a:rPr lang="en-GB" sz="2400" b="1" dirty="0">
                <a:solidFill>
                  <a:schemeClr val="bg1"/>
                </a:solidFill>
                <a:latin typeface="Arial" panose="020B0604020202020204" pitchFamily="34" charset="0"/>
                <a:cs typeface="Arial" panose="020B0604020202020204" pitchFamily="34" charset="0"/>
              </a:rPr>
              <a:t>Christmas bazaar</a:t>
            </a:r>
          </a:p>
        </p:txBody>
      </p:sp>
      <p:sp>
        <p:nvSpPr>
          <p:cNvPr id="20" name="Cloud 19">
            <a:extLst>
              <a:ext uri="{FF2B5EF4-FFF2-40B4-BE49-F238E27FC236}">
                <a16:creationId xmlns:a16="http://schemas.microsoft.com/office/drawing/2014/main" id="{01898E5E-8C8E-44D9-7486-49B321C6C680}"/>
              </a:ext>
            </a:extLst>
          </p:cNvPr>
          <p:cNvSpPr/>
          <p:nvPr/>
        </p:nvSpPr>
        <p:spPr>
          <a:xfrm>
            <a:off x="7908975" y="5017136"/>
            <a:ext cx="2594317" cy="1533378"/>
          </a:xfrm>
          <a:prstGeom prst="cloud">
            <a:avLst/>
          </a:prstGeom>
          <a:solidFill>
            <a:srgbClr val="DF81A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4CE454A9-B4D9-3AFC-785A-CC491B1770F5}"/>
              </a:ext>
            </a:extLst>
          </p:cNvPr>
          <p:cNvSpPr txBox="1"/>
          <p:nvPr/>
        </p:nvSpPr>
        <p:spPr>
          <a:xfrm>
            <a:off x="8496007" y="5373202"/>
            <a:ext cx="1420251" cy="830997"/>
          </a:xfrm>
          <a:prstGeom prst="rect">
            <a:avLst/>
          </a:prstGeom>
          <a:noFill/>
        </p:spPr>
        <p:txBody>
          <a:bodyPr wrap="square" rtlCol="0">
            <a:spAutoFit/>
          </a:bodyPr>
          <a:lstStyle/>
          <a:p>
            <a:pPr algn="ctr"/>
            <a:r>
              <a:rPr lang="en-GB" sz="2400" b="1" dirty="0">
                <a:solidFill>
                  <a:schemeClr val="bg1"/>
                </a:solidFill>
                <a:latin typeface="Arial" panose="020B0604020202020204" pitchFamily="34" charset="0"/>
                <a:cs typeface="Arial" panose="020B0604020202020204" pitchFamily="34" charset="0"/>
              </a:rPr>
              <a:t>Santa visits</a:t>
            </a:r>
          </a:p>
        </p:txBody>
      </p:sp>
    </p:spTree>
    <p:extLst>
      <p:ext uri="{BB962C8B-B14F-4D97-AF65-F5344CB8AC3E}">
        <p14:creationId xmlns:p14="http://schemas.microsoft.com/office/powerpoint/2010/main" val="29317260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73BE1-46F7-1A2D-99C9-36BF09B42425}"/>
              </a:ext>
            </a:extLst>
          </p:cNvPr>
          <p:cNvSpPr>
            <a:spLocks noGrp="1"/>
          </p:cNvSpPr>
          <p:nvPr>
            <p:ph type="title"/>
          </p:nvPr>
        </p:nvSpPr>
        <p:spPr>
          <a:xfrm>
            <a:off x="534572" y="18255"/>
            <a:ext cx="11155680" cy="1325563"/>
          </a:xfrm>
        </p:spPr>
        <p:txBody>
          <a:bodyPr/>
          <a:lstStyle/>
          <a:p>
            <a:r>
              <a:rPr lang="en-GB" b="1" dirty="0">
                <a:latin typeface="Arial" panose="020B0604020202020204" pitchFamily="34" charset="0"/>
                <a:cs typeface="Arial" panose="020B0604020202020204" pitchFamily="34" charset="0"/>
              </a:rPr>
              <a:t>We have funded…</a:t>
            </a:r>
          </a:p>
        </p:txBody>
      </p:sp>
      <p:sp>
        <p:nvSpPr>
          <p:cNvPr id="4" name="Cloud 3">
            <a:extLst>
              <a:ext uri="{FF2B5EF4-FFF2-40B4-BE49-F238E27FC236}">
                <a16:creationId xmlns:a16="http://schemas.microsoft.com/office/drawing/2014/main" id="{97F260C1-2136-2596-3DC9-0E47F9C8E259}"/>
              </a:ext>
            </a:extLst>
          </p:cNvPr>
          <p:cNvSpPr/>
          <p:nvPr/>
        </p:nvSpPr>
        <p:spPr>
          <a:xfrm>
            <a:off x="501748" y="1302265"/>
            <a:ext cx="2594317" cy="1533378"/>
          </a:xfrm>
          <a:prstGeom prst="cloud">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loud 4">
            <a:extLst>
              <a:ext uri="{FF2B5EF4-FFF2-40B4-BE49-F238E27FC236}">
                <a16:creationId xmlns:a16="http://schemas.microsoft.com/office/drawing/2014/main" id="{363D4607-A854-5610-E6C5-59926379F116}"/>
              </a:ext>
            </a:extLst>
          </p:cNvPr>
          <p:cNvSpPr/>
          <p:nvPr/>
        </p:nvSpPr>
        <p:spPr>
          <a:xfrm>
            <a:off x="4078605" y="1222894"/>
            <a:ext cx="2594317" cy="1533378"/>
          </a:xfrm>
          <a:prstGeom prst="cloud">
            <a:avLst/>
          </a:prstGeom>
          <a:solidFill>
            <a:srgbClr val="29C7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Cloud 5">
            <a:extLst>
              <a:ext uri="{FF2B5EF4-FFF2-40B4-BE49-F238E27FC236}">
                <a16:creationId xmlns:a16="http://schemas.microsoft.com/office/drawing/2014/main" id="{5AE0CC91-502D-6CB3-B648-E635C2306A35}"/>
              </a:ext>
            </a:extLst>
          </p:cNvPr>
          <p:cNvSpPr/>
          <p:nvPr/>
        </p:nvSpPr>
        <p:spPr>
          <a:xfrm>
            <a:off x="7798778" y="3217965"/>
            <a:ext cx="2594317" cy="1533378"/>
          </a:xfrm>
          <a:prstGeom prst="cloud">
            <a:avLst/>
          </a:prstGeom>
          <a:solidFill>
            <a:srgbClr val="37FF9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Cloud 6">
            <a:extLst>
              <a:ext uri="{FF2B5EF4-FFF2-40B4-BE49-F238E27FC236}">
                <a16:creationId xmlns:a16="http://schemas.microsoft.com/office/drawing/2014/main" id="{FCC37C5D-1387-F778-278D-54C692E41534}"/>
              </a:ext>
            </a:extLst>
          </p:cNvPr>
          <p:cNvSpPr/>
          <p:nvPr/>
        </p:nvSpPr>
        <p:spPr>
          <a:xfrm>
            <a:off x="7798778" y="1222894"/>
            <a:ext cx="2594317" cy="1533378"/>
          </a:xfrm>
          <a:prstGeom prst="cloud">
            <a:avLst/>
          </a:prstGeom>
          <a:solidFill>
            <a:srgbClr val="61D6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loud 7">
            <a:extLst>
              <a:ext uri="{FF2B5EF4-FFF2-40B4-BE49-F238E27FC236}">
                <a16:creationId xmlns:a16="http://schemas.microsoft.com/office/drawing/2014/main" id="{875F576C-585B-ABE6-6C32-0AEFF2185FA2}"/>
              </a:ext>
            </a:extLst>
          </p:cNvPr>
          <p:cNvSpPr/>
          <p:nvPr/>
        </p:nvSpPr>
        <p:spPr>
          <a:xfrm>
            <a:off x="4078603" y="3188833"/>
            <a:ext cx="2594317" cy="1533378"/>
          </a:xfrm>
          <a:prstGeom prst="cloud">
            <a:avLst/>
          </a:prstGeom>
          <a:solidFill>
            <a:srgbClr val="00E2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Cloud 8">
            <a:extLst>
              <a:ext uri="{FF2B5EF4-FFF2-40B4-BE49-F238E27FC236}">
                <a16:creationId xmlns:a16="http://schemas.microsoft.com/office/drawing/2014/main" id="{6C94454F-D69A-39F7-8AA6-A9EC9D1276F9}"/>
              </a:ext>
            </a:extLst>
          </p:cNvPr>
          <p:cNvSpPr/>
          <p:nvPr/>
        </p:nvSpPr>
        <p:spPr>
          <a:xfrm>
            <a:off x="415582" y="3188833"/>
            <a:ext cx="2594317" cy="1533378"/>
          </a:xfrm>
          <a:prstGeom prst="cloud">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2B85800A-D118-43EB-B168-358ACEA2743B}"/>
              </a:ext>
            </a:extLst>
          </p:cNvPr>
          <p:cNvSpPr txBox="1"/>
          <p:nvPr/>
        </p:nvSpPr>
        <p:spPr>
          <a:xfrm>
            <a:off x="815046" y="1596682"/>
            <a:ext cx="1872175" cy="1015663"/>
          </a:xfrm>
          <a:prstGeom prst="rect">
            <a:avLst/>
          </a:prstGeom>
          <a:noFill/>
        </p:spPr>
        <p:txBody>
          <a:bodyPr wrap="square" rtlCol="0">
            <a:spAutoFit/>
          </a:bodyPr>
          <a:lstStyle/>
          <a:p>
            <a:pPr algn="ctr"/>
            <a:r>
              <a:rPr lang="en-GB" sz="2000" b="1" dirty="0" err="1">
                <a:solidFill>
                  <a:schemeClr val="bg1"/>
                </a:solidFill>
                <a:latin typeface="Arial" panose="020B0604020202020204" pitchFamily="34" charset="0"/>
                <a:cs typeface="Arial" panose="020B0604020202020204" pitchFamily="34" charset="0"/>
              </a:rPr>
              <a:t>Ipads</a:t>
            </a:r>
            <a:r>
              <a:rPr lang="en-GB" sz="2000" b="1" dirty="0">
                <a:solidFill>
                  <a:schemeClr val="bg1"/>
                </a:solidFill>
                <a:latin typeface="Arial" panose="020B0604020202020204" pitchFamily="34" charset="0"/>
                <a:cs typeface="Arial" panose="020B0604020202020204" pitchFamily="34" charset="0"/>
              </a:rPr>
              <a:t> for the children to use</a:t>
            </a:r>
          </a:p>
        </p:txBody>
      </p:sp>
      <p:sp>
        <p:nvSpPr>
          <p:cNvPr id="11" name="TextBox 10">
            <a:extLst>
              <a:ext uri="{FF2B5EF4-FFF2-40B4-BE49-F238E27FC236}">
                <a16:creationId xmlns:a16="http://schemas.microsoft.com/office/drawing/2014/main" id="{E634528C-0A57-5871-BD91-96404D58FFC8}"/>
              </a:ext>
            </a:extLst>
          </p:cNvPr>
          <p:cNvSpPr txBox="1"/>
          <p:nvPr/>
        </p:nvSpPr>
        <p:spPr>
          <a:xfrm>
            <a:off x="4403189" y="1596683"/>
            <a:ext cx="2098432" cy="707886"/>
          </a:xfrm>
          <a:prstGeom prst="rect">
            <a:avLst/>
          </a:prstGeom>
          <a:noFill/>
        </p:spPr>
        <p:txBody>
          <a:bodyPr wrap="square" rtlCol="0">
            <a:spAutoFit/>
          </a:bodyPr>
          <a:lstStyle/>
          <a:p>
            <a:pPr algn="ctr"/>
            <a:r>
              <a:rPr lang="en-GB" sz="2000" b="1" dirty="0">
                <a:solidFill>
                  <a:schemeClr val="bg1"/>
                </a:solidFill>
                <a:latin typeface="Arial" panose="020B0604020202020204" pitchFamily="34" charset="0"/>
                <a:cs typeface="Arial" panose="020B0604020202020204" pitchFamily="34" charset="0"/>
              </a:rPr>
              <a:t>Year 6 leavers books</a:t>
            </a:r>
          </a:p>
        </p:txBody>
      </p:sp>
      <p:sp>
        <p:nvSpPr>
          <p:cNvPr id="12" name="TextBox 11">
            <a:extLst>
              <a:ext uri="{FF2B5EF4-FFF2-40B4-BE49-F238E27FC236}">
                <a16:creationId xmlns:a16="http://schemas.microsoft.com/office/drawing/2014/main" id="{D4ED221D-B3A9-ECD9-DBD5-0613C8A62879}"/>
              </a:ext>
            </a:extLst>
          </p:cNvPr>
          <p:cNvSpPr txBox="1"/>
          <p:nvPr/>
        </p:nvSpPr>
        <p:spPr>
          <a:xfrm>
            <a:off x="8111196" y="1465194"/>
            <a:ext cx="1969477" cy="1015663"/>
          </a:xfrm>
          <a:prstGeom prst="rect">
            <a:avLst/>
          </a:prstGeom>
          <a:noFill/>
        </p:spPr>
        <p:txBody>
          <a:bodyPr wrap="square" rtlCol="0">
            <a:spAutoFit/>
          </a:bodyPr>
          <a:lstStyle/>
          <a:p>
            <a:pPr algn="ctr"/>
            <a:r>
              <a:rPr lang="en-GB" sz="2000" b="1" dirty="0">
                <a:solidFill>
                  <a:schemeClr val="bg1"/>
                </a:solidFill>
                <a:latin typeface="Arial" panose="020B0604020202020204" pitchFamily="34" charset="0"/>
                <a:cs typeface="Arial" panose="020B0604020202020204" pitchFamily="34" charset="0"/>
              </a:rPr>
              <a:t>Bean bags for the library area</a:t>
            </a:r>
          </a:p>
        </p:txBody>
      </p:sp>
      <p:sp>
        <p:nvSpPr>
          <p:cNvPr id="13" name="TextBox 12">
            <a:extLst>
              <a:ext uri="{FF2B5EF4-FFF2-40B4-BE49-F238E27FC236}">
                <a16:creationId xmlns:a16="http://schemas.microsoft.com/office/drawing/2014/main" id="{9D146E8C-F44D-C976-F7EC-A8A916CC6D9B}"/>
              </a:ext>
            </a:extLst>
          </p:cNvPr>
          <p:cNvSpPr txBox="1"/>
          <p:nvPr/>
        </p:nvSpPr>
        <p:spPr>
          <a:xfrm>
            <a:off x="709683" y="3371180"/>
            <a:ext cx="1948962" cy="1077218"/>
          </a:xfrm>
          <a:prstGeom prst="rect">
            <a:avLst/>
          </a:prstGeom>
          <a:noFill/>
        </p:spPr>
        <p:txBody>
          <a:bodyPr wrap="square" rtlCol="0">
            <a:spAutoFit/>
          </a:bodyPr>
          <a:lstStyle/>
          <a:p>
            <a:pPr algn="ctr"/>
            <a:r>
              <a:rPr lang="en-GB" sz="1600" b="1" dirty="0">
                <a:solidFill>
                  <a:schemeClr val="bg1"/>
                </a:solidFill>
                <a:latin typeface="Arial" panose="020B0604020202020204" pitchFamily="34" charset="0"/>
                <a:cs typeface="Arial" panose="020B0604020202020204" pitchFamily="34" charset="0"/>
              </a:rPr>
              <a:t>Royal coronation decorations &amp; a commemorative gift for each child</a:t>
            </a:r>
          </a:p>
        </p:txBody>
      </p:sp>
      <p:sp>
        <p:nvSpPr>
          <p:cNvPr id="14" name="TextBox 13">
            <a:extLst>
              <a:ext uri="{FF2B5EF4-FFF2-40B4-BE49-F238E27FC236}">
                <a16:creationId xmlns:a16="http://schemas.microsoft.com/office/drawing/2014/main" id="{CB5450A0-2490-C6DD-809B-019B3448AA2B}"/>
              </a:ext>
            </a:extLst>
          </p:cNvPr>
          <p:cNvSpPr txBox="1"/>
          <p:nvPr/>
        </p:nvSpPr>
        <p:spPr>
          <a:xfrm>
            <a:off x="8111196" y="3432735"/>
            <a:ext cx="1805062" cy="1015663"/>
          </a:xfrm>
          <a:prstGeom prst="rect">
            <a:avLst/>
          </a:prstGeom>
          <a:noFill/>
        </p:spPr>
        <p:txBody>
          <a:bodyPr wrap="square" rtlCol="0">
            <a:spAutoFit/>
          </a:bodyPr>
          <a:lstStyle/>
          <a:p>
            <a:pPr algn="ctr"/>
            <a:r>
              <a:rPr lang="en-GB" sz="2000" b="1" dirty="0">
                <a:solidFill>
                  <a:schemeClr val="bg1"/>
                </a:solidFill>
                <a:latin typeface="Arial" panose="020B0604020202020204" pitchFamily="34" charset="0"/>
                <a:cs typeface="Arial" panose="020B0604020202020204" pitchFamily="34" charset="0"/>
              </a:rPr>
              <a:t>Helping Santa with his gifts</a:t>
            </a:r>
          </a:p>
        </p:txBody>
      </p:sp>
      <p:sp>
        <p:nvSpPr>
          <p:cNvPr id="15" name="TextBox 14">
            <a:extLst>
              <a:ext uri="{FF2B5EF4-FFF2-40B4-BE49-F238E27FC236}">
                <a16:creationId xmlns:a16="http://schemas.microsoft.com/office/drawing/2014/main" id="{BE76ADA3-1897-B0E9-F377-40A1EF30517B}"/>
              </a:ext>
            </a:extLst>
          </p:cNvPr>
          <p:cNvSpPr txBox="1"/>
          <p:nvPr/>
        </p:nvSpPr>
        <p:spPr>
          <a:xfrm>
            <a:off x="4526572" y="3401957"/>
            <a:ext cx="1626577" cy="1015663"/>
          </a:xfrm>
          <a:prstGeom prst="rect">
            <a:avLst/>
          </a:prstGeom>
          <a:noFill/>
        </p:spPr>
        <p:txBody>
          <a:bodyPr wrap="square" rtlCol="0">
            <a:spAutoFit/>
          </a:bodyPr>
          <a:lstStyle/>
          <a:p>
            <a:pPr algn="ctr"/>
            <a:r>
              <a:rPr lang="en-GB" sz="2000" b="1" dirty="0">
                <a:solidFill>
                  <a:schemeClr val="bg1"/>
                </a:solidFill>
                <a:latin typeface="Arial" panose="020B0604020202020204" pitchFamily="34" charset="0"/>
                <a:cs typeface="Arial" panose="020B0604020202020204" pitchFamily="34" charset="0"/>
              </a:rPr>
              <a:t>Outdoor playground equipment</a:t>
            </a:r>
          </a:p>
        </p:txBody>
      </p:sp>
      <p:sp>
        <p:nvSpPr>
          <p:cNvPr id="16" name="Cloud 15">
            <a:extLst>
              <a:ext uri="{FF2B5EF4-FFF2-40B4-BE49-F238E27FC236}">
                <a16:creationId xmlns:a16="http://schemas.microsoft.com/office/drawing/2014/main" id="{B72C9ABE-79B2-66A2-EB4C-1CB22240BA10}"/>
              </a:ext>
            </a:extLst>
          </p:cNvPr>
          <p:cNvSpPr/>
          <p:nvPr/>
        </p:nvSpPr>
        <p:spPr>
          <a:xfrm>
            <a:off x="415582" y="5017137"/>
            <a:ext cx="2594317" cy="1533378"/>
          </a:xfrm>
          <a:prstGeom prst="cloud">
            <a:avLst/>
          </a:prstGeom>
          <a:solidFill>
            <a:srgbClr val="F5750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0C199E09-68EA-EEC2-6695-227FCF2940CC}"/>
              </a:ext>
            </a:extLst>
          </p:cNvPr>
          <p:cNvSpPr txBox="1"/>
          <p:nvPr/>
        </p:nvSpPr>
        <p:spPr>
          <a:xfrm>
            <a:off x="556114" y="5255787"/>
            <a:ext cx="2152649" cy="1015663"/>
          </a:xfrm>
          <a:prstGeom prst="rect">
            <a:avLst/>
          </a:prstGeom>
          <a:noFill/>
        </p:spPr>
        <p:txBody>
          <a:bodyPr wrap="square" rtlCol="0">
            <a:spAutoFit/>
          </a:bodyPr>
          <a:lstStyle/>
          <a:p>
            <a:pPr algn="ctr"/>
            <a:r>
              <a:rPr lang="en-GB" sz="2000" b="1" dirty="0">
                <a:solidFill>
                  <a:schemeClr val="bg1"/>
                </a:solidFill>
                <a:latin typeface="Arial" panose="020B0604020202020204" pitchFamily="34" charset="0"/>
                <a:cs typeface="Arial" panose="020B0604020202020204" pitchFamily="34" charset="0"/>
              </a:rPr>
              <a:t>Enriching indoor &amp; outdoor areas</a:t>
            </a:r>
          </a:p>
        </p:txBody>
      </p:sp>
      <p:sp>
        <p:nvSpPr>
          <p:cNvPr id="18" name="Cloud 17">
            <a:extLst>
              <a:ext uri="{FF2B5EF4-FFF2-40B4-BE49-F238E27FC236}">
                <a16:creationId xmlns:a16="http://schemas.microsoft.com/office/drawing/2014/main" id="{B3F8F62A-7706-B227-A247-CFC919C45F94}"/>
              </a:ext>
            </a:extLst>
          </p:cNvPr>
          <p:cNvSpPr/>
          <p:nvPr/>
        </p:nvSpPr>
        <p:spPr>
          <a:xfrm>
            <a:off x="4078603" y="5017136"/>
            <a:ext cx="2594317" cy="1533378"/>
          </a:xfrm>
          <a:prstGeom prst="cloud">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9E2C8645-0B70-3001-2E3A-B0B6C002AC76}"/>
              </a:ext>
            </a:extLst>
          </p:cNvPr>
          <p:cNvSpPr txBox="1"/>
          <p:nvPr/>
        </p:nvSpPr>
        <p:spPr>
          <a:xfrm>
            <a:off x="4397326" y="5435051"/>
            <a:ext cx="1885068" cy="400110"/>
          </a:xfrm>
          <a:prstGeom prst="rect">
            <a:avLst/>
          </a:prstGeom>
          <a:noFill/>
        </p:spPr>
        <p:txBody>
          <a:bodyPr wrap="square" rtlCol="0">
            <a:spAutoFit/>
          </a:bodyPr>
          <a:lstStyle/>
          <a:p>
            <a:pPr algn="ctr"/>
            <a:r>
              <a:rPr lang="en-GB" sz="2000" b="1" dirty="0">
                <a:solidFill>
                  <a:schemeClr val="bg1"/>
                </a:solidFill>
                <a:latin typeface="Arial" panose="020B0604020202020204" pitchFamily="34" charset="0"/>
                <a:cs typeface="Arial" panose="020B0604020202020204" pitchFamily="34" charset="0"/>
              </a:rPr>
              <a:t>IT equipment</a:t>
            </a:r>
          </a:p>
        </p:txBody>
      </p:sp>
      <p:sp>
        <p:nvSpPr>
          <p:cNvPr id="20" name="Cloud 19">
            <a:extLst>
              <a:ext uri="{FF2B5EF4-FFF2-40B4-BE49-F238E27FC236}">
                <a16:creationId xmlns:a16="http://schemas.microsoft.com/office/drawing/2014/main" id="{01898E5E-8C8E-44D9-7486-49B321C6C680}"/>
              </a:ext>
            </a:extLst>
          </p:cNvPr>
          <p:cNvSpPr/>
          <p:nvPr/>
        </p:nvSpPr>
        <p:spPr>
          <a:xfrm>
            <a:off x="7908975" y="5017136"/>
            <a:ext cx="2594317" cy="1533378"/>
          </a:xfrm>
          <a:prstGeom prst="cloud">
            <a:avLst/>
          </a:prstGeom>
          <a:solidFill>
            <a:srgbClr val="FFCF3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4CE454A9-B4D9-3AFC-785A-CC491B1770F5}"/>
              </a:ext>
            </a:extLst>
          </p:cNvPr>
          <p:cNvSpPr txBox="1"/>
          <p:nvPr/>
        </p:nvSpPr>
        <p:spPr>
          <a:xfrm>
            <a:off x="8111197" y="5323178"/>
            <a:ext cx="2281898" cy="830997"/>
          </a:xfrm>
          <a:prstGeom prst="rect">
            <a:avLst/>
          </a:prstGeom>
          <a:noFill/>
        </p:spPr>
        <p:txBody>
          <a:bodyPr wrap="square" rtlCol="0">
            <a:spAutoFit/>
          </a:bodyPr>
          <a:lstStyle/>
          <a:p>
            <a:pPr algn="ctr"/>
            <a:r>
              <a:rPr lang="en-GB" sz="1600" b="1" dirty="0">
                <a:solidFill>
                  <a:schemeClr val="bg1"/>
                </a:solidFill>
                <a:latin typeface="Arial" panose="020B0604020202020204" pitchFamily="34" charset="0"/>
                <a:cs typeface="Arial" panose="020B0604020202020204" pitchFamily="34" charset="0"/>
              </a:rPr>
              <a:t>In the last 6 years we have raised ~£50k for the school!</a:t>
            </a:r>
          </a:p>
        </p:txBody>
      </p:sp>
    </p:spTree>
    <p:extLst>
      <p:ext uri="{BB962C8B-B14F-4D97-AF65-F5344CB8AC3E}">
        <p14:creationId xmlns:p14="http://schemas.microsoft.com/office/powerpoint/2010/main" val="4592964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F0810-7E90-EC86-4A68-9535986CCE2E}"/>
              </a:ext>
            </a:extLst>
          </p:cNvPr>
          <p:cNvSpPr>
            <a:spLocks noGrp="1"/>
          </p:cNvSpPr>
          <p:nvPr>
            <p:ph type="ctrTitle"/>
          </p:nvPr>
        </p:nvSpPr>
        <p:spPr>
          <a:xfrm>
            <a:off x="1323535" y="-200000"/>
            <a:ext cx="9144000" cy="1339483"/>
          </a:xfrm>
        </p:spPr>
        <p:txBody>
          <a:bodyPr/>
          <a:lstStyle/>
          <a:p>
            <a:r>
              <a:rPr lang="en-GB" dirty="0">
                <a:latin typeface="Arial" panose="020B0604020202020204" pitchFamily="34" charset="0"/>
                <a:cs typeface="Arial" panose="020B0604020202020204" pitchFamily="34" charset="0"/>
              </a:rPr>
              <a:t>Join us!</a:t>
            </a:r>
          </a:p>
        </p:txBody>
      </p:sp>
      <p:pic>
        <p:nvPicPr>
          <p:cNvPr id="5" name="Picture 4" descr="A group of kids with text and images&#10;&#10;Description automatically generated">
            <a:extLst>
              <a:ext uri="{FF2B5EF4-FFF2-40B4-BE49-F238E27FC236}">
                <a16:creationId xmlns:a16="http://schemas.microsoft.com/office/drawing/2014/main" id="{0EF93ACA-A923-BDBE-5098-1219FDBB6F1F}"/>
              </a:ext>
            </a:extLst>
          </p:cNvPr>
          <p:cNvPicPr>
            <a:picLocks noChangeAspect="1"/>
          </p:cNvPicPr>
          <p:nvPr/>
        </p:nvPicPr>
        <p:blipFill rotWithShape="1">
          <a:blip r:embed="rId2">
            <a:extLst>
              <a:ext uri="{28A0092B-C50C-407E-A947-70E740481C1C}">
                <a14:useLocalDpi xmlns:a14="http://schemas.microsoft.com/office/drawing/2010/main" val="0"/>
              </a:ext>
            </a:extLst>
          </a:blip>
          <a:srcRect t="23589"/>
          <a:stretch/>
        </p:blipFill>
        <p:spPr>
          <a:xfrm>
            <a:off x="2793609" y="1139483"/>
            <a:ext cx="6858000" cy="5240215"/>
          </a:xfrm>
          <a:prstGeom prst="rect">
            <a:avLst/>
          </a:prstGeom>
        </p:spPr>
      </p:pic>
    </p:spTree>
    <p:extLst>
      <p:ext uri="{BB962C8B-B14F-4D97-AF65-F5344CB8AC3E}">
        <p14:creationId xmlns:p14="http://schemas.microsoft.com/office/powerpoint/2010/main" val="37646380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98DBD5-5CCE-44CD-0E50-7253BEAD0FAD}"/>
              </a:ext>
            </a:extLst>
          </p:cNvPr>
          <p:cNvPicPr>
            <a:picLocks noChangeAspect="1"/>
          </p:cNvPicPr>
          <p:nvPr/>
        </p:nvPicPr>
        <p:blipFill>
          <a:blip r:embed="rId2"/>
          <a:stretch>
            <a:fillRect/>
          </a:stretch>
        </p:blipFill>
        <p:spPr>
          <a:xfrm>
            <a:off x="8030818" y="797834"/>
            <a:ext cx="3051311" cy="8664219"/>
          </a:xfrm>
          <a:prstGeom prst="rect">
            <a:avLst/>
          </a:prstGeom>
        </p:spPr>
      </p:pic>
      <p:sp>
        <p:nvSpPr>
          <p:cNvPr id="8" name="TextBox 7">
            <a:extLst>
              <a:ext uri="{FF2B5EF4-FFF2-40B4-BE49-F238E27FC236}">
                <a16:creationId xmlns:a16="http://schemas.microsoft.com/office/drawing/2014/main" id="{E9A58C17-6338-F6E0-E010-859D9BD5DDC4}"/>
              </a:ext>
            </a:extLst>
          </p:cNvPr>
          <p:cNvSpPr txBox="1"/>
          <p:nvPr/>
        </p:nvSpPr>
        <p:spPr>
          <a:xfrm>
            <a:off x="556591" y="2019090"/>
            <a:ext cx="7225748" cy="1569660"/>
          </a:xfrm>
          <a:prstGeom prst="rect">
            <a:avLst/>
          </a:prstGeom>
          <a:noFill/>
        </p:spPr>
        <p:txBody>
          <a:bodyPr wrap="square" rtlCol="0">
            <a:spAutoFit/>
          </a:bodyPr>
          <a:lstStyle/>
          <a:p>
            <a:pPr algn="ctr"/>
            <a:r>
              <a:rPr lang="en-GB" sz="4800" dirty="0">
                <a:effectLst>
                  <a:outerShdw blurRad="38100" dist="38100" dir="2700000" algn="tl">
                    <a:srgbClr val="000000">
                      <a:alpha val="43137"/>
                    </a:srgbClr>
                  </a:outerShdw>
                </a:effectLst>
              </a:rPr>
              <a:t>A welcome from our Governors</a:t>
            </a:r>
          </a:p>
        </p:txBody>
      </p:sp>
    </p:spTree>
    <p:extLst>
      <p:ext uri="{BB962C8B-B14F-4D97-AF65-F5344CB8AC3E}">
        <p14:creationId xmlns:p14="http://schemas.microsoft.com/office/powerpoint/2010/main" val="15458744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b="1" dirty="0">
                <a:effectLst>
                  <a:outerShdw blurRad="38100" dist="38100" dir="2700000" algn="tl">
                    <a:srgbClr val="000000">
                      <a:alpha val="43137"/>
                    </a:srgbClr>
                  </a:outerShdw>
                </a:effectLst>
              </a:rPr>
              <a:t>Holy Trinity</a:t>
            </a:r>
            <a:br>
              <a:rPr lang="en-GB" b="1" dirty="0">
                <a:effectLst>
                  <a:outerShdw blurRad="38100" dist="38100" dir="2700000" algn="tl">
                    <a:srgbClr val="000000">
                      <a:alpha val="43137"/>
                    </a:srgbClr>
                  </a:outerShdw>
                </a:effectLst>
              </a:rPr>
            </a:br>
            <a:r>
              <a:rPr lang="en-GB" b="1" dirty="0">
                <a:effectLst>
                  <a:outerShdw blurRad="38100" dist="38100" dir="2700000" algn="tl">
                    <a:srgbClr val="000000">
                      <a:alpha val="43137"/>
                    </a:srgbClr>
                  </a:outerShdw>
                </a:effectLst>
              </a:rPr>
              <a:t> Church School</a:t>
            </a:r>
          </a:p>
        </p:txBody>
      </p:sp>
      <p:sp>
        <p:nvSpPr>
          <p:cNvPr id="3" name="Subtitle 2"/>
          <p:cNvSpPr>
            <a:spLocks noGrp="1"/>
          </p:cNvSpPr>
          <p:nvPr>
            <p:ph type="subTitle" idx="1"/>
          </p:nvPr>
        </p:nvSpPr>
        <p:spPr/>
        <p:txBody>
          <a:bodyPr>
            <a:normAutofit fontScale="62500" lnSpcReduction="20000"/>
          </a:bodyPr>
          <a:lstStyle/>
          <a:p>
            <a:r>
              <a:rPr lang="en-GB" b="1" dirty="0">
                <a:effectLst>
                  <a:outerShdw blurRad="38100" dist="38100" dir="2700000" algn="tl">
                    <a:srgbClr val="000000">
                      <a:alpha val="43137"/>
                    </a:srgbClr>
                  </a:outerShdw>
                </a:effectLst>
              </a:rPr>
              <a:t>WELCOME to the start of a journey together</a:t>
            </a:r>
            <a:r>
              <a:rPr lang="en-GB"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4582335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50897" y="1477991"/>
            <a:ext cx="7895747" cy="4376765"/>
          </a:xfrm>
          <a:prstGeom prst="rect">
            <a:avLst/>
          </a:prstGeom>
        </p:spPr>
      </p:pic>
      <p:sp>
        <p:nvSpPr>
          <p:cNvPr id="3" name="Title 1"/>
          <p:cNvSpPr txBox="1">
            <a:spLocks/>
          </p:cNvSpPr>
          <p:nvPr/>
        </p:nvSpPr>
        <p:spPr>
          <a:xfrm>
            <a:off x="640970" y="15242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effectLst>
                  <a:outerShdw blurRad="38100" dist="38100" dir="2700000" algn="tl">
                    <a:srgbClr val="000000">
                      <a:alpha val="43137"/>
                    </a:srgbClr>
                  </a:outerShdw>
                </a:effectLst>
                <a:latin typeface="Gotham Light" panose="02000603030000020004" pitchFamily="2" charset="0"/>
              </a:rPr>
              <a:t>Rainbow Values</a:t>
            </a:r>
          </a:p>
        </p:txBody>
      </p:sp>
    </p:spTree>
    <p:extLst>
      <p:ext uri="{BB962C8B-B14F-4D97-AF65-F5344CB8AC3E}">
        <p14:creationId xmlns:p14="http://schemas.microsoft.com/office/powerpoint/2010/main" val="42761073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a:effectLst>
                  <a:outerShdw blurRad="38100" dist="38100" dir="2700000" algn="tl">
                    <a:srgbClr val="000000">
                      <a:alpha val="43137"/>
                    </a:srgbClr>
                  </a:outerShdw>
                </a:effectLst>
                <a:latin typeface="Gotham Light" panose="02000603030000020004" pitchFamily="2" charset="0"/>
              </a:rPr>
              <a:t>Welcome Sessions</a:t>
            </a:r>
            <a:endParaRPr lang="en-GB" b="1" dirty="0"/>
          </a:p>
        </p:txBody>
      </p:sp>
      <p:sp>
        <p:nvSpPr>
          <p:cNvPr id="4" name="Content Placeholder 2"/>
          <p:cNvSpPr>
            <a:spLocks noGrp="1"/>
          </p:cNvSpPr>
          <p:nvPr>
            <p:ph idx="1"/>
          </p:nvPr>
        </p:nvSpPr>
        <p:spPr>
          <a:xfrm>
            <a:off x="475890" y="1359800"/>
            <a:ext cx="10515600" cy="1935492"/>
          </a:xfrm>
        </p:spPr>
        <p:txBody>
          <a:bodyPr>
            <a:normAutofit/>
          </a:bodyPr>
          <a:lstStyle/>
          <a:p>
            <a:pPr marL="457200" lvl="1" indent="0" algn="ctr">
              <a:buNone/>
            </a:pPr>
            <a:r>
              <a:rPr lang="en-GB" dirty="0">
                <a:latin typeface="Gotham Light" panose="02000603030000020004" pitchFamily="2" charset="0"/>
              </a:rPr>
              <a:t>You and your child will be invited to three welcome sessions in school.</a:t>
            </a:r>
          </a:p>
          <a:p>
            <a:pPr marL="457200" lvl="1" indent="0" algn="ctr">
              <a:buNone/>
            </a:pPr>
            <a:r>
              <a:rPr lang="en-GB" dirty="0">
                <a:latin typeface="Gotham Light" panose="02000603030000020004" pitchFamily="2" charset="0"/>
              </a:rPr>
              <a:t>These will take place during May, June and July and will be from 3.30pm until 4pm in Classes 1 and 2.</a:t>
            </a:r>
          </a:p>
        </p:txBody>
      </p:sp>
      <p:sp>
        <p:nvSpPr>
          <p:cNvPr id="6" name="TextBox 5"/>
          <p:cNvSpPr txBox="1"/>
          <p:nvPr/>
        </p:nvSpPr>
        <p:spPr>
          <a:xfrm>
            <a:off x="0" y="3089638"/>
            <a:ext cx="11595341" cy="1200329"/>
          </a:xfrm>
          <a:prstGeom prst="rect">
            <a:avLst/>
          </a:prstGeom>
          <a:noFill/>
        </p:spPr>
        <p:txBody>
          <a:bodyPr wrap="square" rtlCol="0">
            <a:spAutoFit/>
          </a:bodyPr>
          <a:lstStyle/>
          <a:p>
            <a:pPr lvl="1" algn="ctr"/>
            <a:r>
              <a:rPr lang="en-GB" sz="2400" dirty="0">
                <a:latin typeface="Gotham Light" panose="02000603030000020004" pitchFamily="2" charset="0"/>
              </a:rPr>
              <a:t>These sessions will give you and your child a chance to meet the teachers and get to know the school environment. </a:t>
            </a:r>
          </a:p>
          <a:p>
            <a:pPr lvl="1" algn="ctr"/>
            <a:r>
              <a:rPr lang="en-GB" sz="2400" dirty="0">
                <a:latin typeface="Gotham Light" panose="02000603030000020004" pitchFamily="2" charset="0"/>
              </a:rPr>
              <a:t>This will encourage a smooth transition into school.</a:t>
            </a:r>
            <a:endParaRPr lang="en-GB" dirty="0">
              <a:latin typeface="Gotham Light" panose="02000603030000020004" pitchFamily="2" charset="0"/>
            </a:endParaRPr>
          </a:p>
        </p:txBody>
      </p:sp>
    </p:spTree>
    <p:extLst>
      <p:ext uri="{BB962C8B-B14F-4D97-AF65-F5344CB8AC3E}">
        <p14:creationId xmlns:p14="http://schemas.microsoft.com/office/powerpoint/2010/main" val="26564833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800" b="1" dirty="0">
                <a:effectLst>
                  <a:outerShdw blurRad="38100" dist="38100" dir="2700000" algn="tl">
                    <a:srgbClr val="000000">
                      <a:alpha val="43137"/>
                    </a:srgbClr>
                  </a:outerShdw>
                </a:effectLst>
                <a:latin typeface="Gotham Light" panose="02000603030000020004" pitchFamily="2" charset="0"/>
              </a:rPr>
              <a:t>Our Themes</a:t>
            </a:r>
          </a:p>
        </p:txBody>
      </p:sp>
      <p:sp>
        <p:nvSpPr>
          <p:cNvPr id="3" name="Content Placeholder 2"/>
          <p:cNvSpPr>
            <a:spLocks noGrp="1"/>
          </p:cNvSpPr>
          <p:nvPr>
            <p:ph idx="1"/>
          </p:nvPr>
        </p:nvSpPr>
        <p:spPr>
          <a:xfrm>
            <a:off x="2140788" y="1575460"/>
            <a:ext cx="5136588" cy="3987346"/>
          </a:xfrm>
        </p:spPr>
        <p:txBody>
          <a:bodyPr>
            <a:normAutofit fontScale="62500" lnSpcReduction="20000"/>
          </a:bodyPr>
          <a:lstStyle/>
          <a:p>
            <a:r>
              <a:rPr lang="en-GB" sz="4500" b="1" u="sng" dirty="0">
                <a:latin typeface="Gotham Light" panose="02000603030000020004" pitchFamily="2" charset="0"/>
              </a:rPr>
              <a:t>Autumn Term</a:t>
            </a:r>
          </a:p>
          <a:p>
            <a:pPr marL="457200" lvl="1" indent="0">
              <a:buNone/>
            </a:pPr>
            <a:r>
              <a:rPr lang="en-GB" sz="3800" dirty="0">
                <a:latin typeface="Gotham Light" panose="02000603030000020004" pitchFamily="2" charset="0"/>
              </a:rPr>
              <a:t>1</a:t>
            </a:r>
            <a:r>
              <a:rPr lang="en-GB" sz="3800" baseline="30000" dirty="0">
                <a:latin typeface="Gotham Light" panose="02000603030000020004" pitchFamily="2" charset="0"/>
              </a:rPr>
              <a:t>st</a:t>
            </a:r>
            <a:r>
              <a:rPr lang="en-GB" sz="3800" dirty="0">
                <a:latin typeface="Gotham Light" panose="02000603030000020004" pitchFamily="2" charset="0"/>
              </a:rPr>
              <a:t> half – All About Me</a:t>
            </a:r>
          </a:p>
          <a:p>
            <a:pPr marL="457200" lvl="1" indent="0">
              <a:buNone/>
            </a:pPr>
            <a:r>
              <a:rPr lang="en-GB" sz="3800" dirty="0">
                <a:latin typeface="Gotham Light" panose="02000603030000020004" pitchFamily="2" charset="0"/>
              </a:rPr>
              <a:t>2</a:t>
            </a:r>
            <a:r>
              <a:rPr lang="en-GB" sz="3800" baseline="30000" dirty="0">
                <a:latin typeface="Gotham Light" panose="02000603030000020004" pitchFamily="2" charset="0"/>
              </a:rPr>
              <a:t>nd</a:t>
            </a:r>
            <a:r>
              <a:rPr lang="en-GB" sz="3800" dirty="0">
                <a:latin typeface="Gotham Light" panose="02000603030000020004" pitchFamily="2" charset="0"/>
              </a:rPr>
              <a:t> half – Count Down to Christmas</a:t>
            </a:r>
          </a:p>
          <a:p>
            <a:pPr marL="457200" lvl="1" indent="0">
              <a:buNone/>
            </a:pPr>
            <a:endParaRPr lang="en-GB" sz="3800" dirty="0">
              <a:latin typeface="Gotham Light" panose="02000603030000020004" pitchFamily="2" charset="0"/>
            </a:endParaRPr>
          </a:p>
          <a:p>
            <a:r>
              <a:rPr lang="en-GB" sz="4500" b="1" u="sng" dirty="0">
                <a:latin typeface="Gotham Light" panose="02000603030000020004" pitchFamily="2" charset="0"/>
              </a:rPr>
              <a:t>Spring Term</a:t>
            </a:r>
          </a:p>
          <a:p>
            <a:pPr marL="457200" lvl="1" indent="0">
              <a:buNone/>
            </a:pPr>
            <a:r>
              <a:rPr lang="en-GB" sz="3800" dirty="0">
                <a:latin typeface="Gotham Light" panose="02000603030000020004" pitchFamily="2" charset="0"/>
              </a:rPr>
              <a:t>1</a:t>
            </a:r>
            <a:r>
              <a:rPr lang="en-GB" sz="3800" baseline="30000" dirty="0">
                <a:latin typeface="Gotham Light" panose="02000603030000020004" pitchFamily="2" charset="0"/>
              </a:rPr>
              <a:t>st</a:t>
            </a:r>
            <a:r>
              <a:rPr lang="en-GB" sz="3800" dirty="0">
                <a:latin typeface="Gotham Light" panose="02000603030000020004" pitchFamily="2" charset="0"/>
              </a:rPr>
              <a:t> half – Superheroes</a:t>
            </a:r>
          </a:p>
          <a:p>
            <a:pPr marL="457200" lvl="1" indent="0">
              <a:buNone/>
            </a:pPr>
            <a:r>
              <a:rPr lang="en-GB" sz="3800" dirty="0">
                <a:latin typeface="Gotham Light" panose="02000603030000020004" pitchFamily="2" charset="0"/>
              </a:rPr>
              <a:t>2</a:t>
            </a:r>
            <a:r>
              <a:rPr lang="en-GB" sz="3800" baseline="30000" dirty="0">
                <a:latin typeface="Gotham Light" panose="02000603030000020004" pitchFamily="2" charset="0"/>
              </a:rPr>
              <a:t>nd</a:t>
            </a:r>
            <a:r>
              <a:rPr lang="en-GB" sz="3800" dirty="0">
                <a:latin typeface="Gotham Light" panose="02000603030000020004" pitchFamily="2" charset="0"/>
              </a:rPr>
              <a:t> half – People who Help us</a:t>
            </a:r>
          </a:p>
          <a:p>
            <a:endParaRPr lang="en-GB" sz="4500" u="sng" dirty="0">
              <a:latin typeface="Gotham Light" panose="02000603030000020004" pitchFamily="2" charset="0"/>
            </a:endParaRPr>
          </a:p>
          <a:p>
            <a:r>
              <a:rPr lang="en-GB" sz="4500" b="1" u="sng" dirty="0">
                <a:latin typeface="Gotham Light" panose="02000603030000020004" pitchFamily="2" charset="0"/>
              </a:rPr>
              <a:t>Summer Term</a:t>
            </a:r>
          </a:p>
          <a:p>
            <a:pPr marL="457200" lvl="1" indent="0">
              <a:buNone/>
            </a:pPr>
            <a:r>
              <a:rPr lang="en-GB" sz="3800" dirty="0">
                <a:latin typeface="Gotham Light" panose="02000603030000020004" pitchFamily="2" charset="0"/>
              </a:rPr>
              <a:t>1</a:t>
            </a:r>
            <a:r>
              <a:rPr lang="en-GB" sz="3800" baseline="30000" dirty="0">
                <a:latin typeface="Gotham Light" panose="02000603030000020004" pitchFamily="2" charset="0"/>
              </a:rPr>
              <a:t>st</a:t>
            </a:r>
            <a:r>
              <a:rPr lang="en-GB" sz="3800" dirty="0">
                <a:latin typeface="Gotham Light" panose="02000603030000020004" pitchFamily="2" charset="0"/>
              </a:rPr>
              <a:t> half – Marvellous Minibeasts</a:t>
            </a:r>
          </a:p>
          <a:p>
            <a:pPr marL="457200" lvl="1" indent="0">
              <a:buNone/>
            </a:pPr>
            <a:r>
              <a:rPr lang="en-GB" sz="3800" dirty="0">
                <a:latin typeface="Gotham Light" panose="02000603030000020004" pitchFamily="2" charset="0"/>
              </a:rPr>
              <a:t>2</a:t>
            </a:r>
            <a:r>
              <a:rPr lang="en-GB" sz="3800" baseline="30000" dirty="0">
                <a:latin typeface="Gotham Light" panose="02000603030000020004" pitchFamily="2" charset="0"/>
              </a:rPr>
              <a:t>nd</a:t>
            </a:r>
            <a:r>
              <a:rPr lang="en-GB" sz="3800" dirty="0">
                <a:latin typeface="Gotham Light" panose="02000603030000020004" pitchFamily="2" charset="0"/>
              </a:rPr>
              <a:t> half – On the Farm</a:t>
            </a:r>
          </a:p>
          <a:p>
            <a:pPr lvl="1"/>
            <a:endParaRPr lang="en-GB" dirty="0">
              <a:latin typeface="Gotham Light" panose="02000603030000020004" pitchFamily="2" charset="0"/>
            </a:endParaRPr>
          </a:p>
          <a:p>
            <a:pPr marL="457200" lvl="1" indent="0">
              <a:buNone/>
            </a:pPr>
            <a:endParaRPr lang="en-GB" dirty="0">
              <a:latin typeface="Gotham Light" panose="02000603030000020004" pitchFamily="2" charset="0"/>
            </a:endParaRPr>
          </a:p>
        </p:txBody>
      </p:sp>
    </p:spTree>
    <p:extLst>
      <p:ext uri="{BB962C8B-B14F-4D97-AF65-F5344CB8AC3E}">
        <p14:creationId xmlns:p14="http://schemas.microsoft.com/office/powerpoint/2010/main" val="6699362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sz="4800" b="1" dirty="0">
                <a:effectLst>
                  <a:outerShdw blurRad="38100" dist="38100" dir="2700000" algn="tl">
                    <a:srgbClr val="000000">
                      <a:alpha val="43137"/>
                    </a:srgbClr>
                  </a:outerShdw>
                </a:effectLst>
                <a:latin typeface="Gotham Light" panose="02000603030000020004" pitchFamily="2" charset="0"/>
              </a:rPr>
              <a:t>First day of school – </a:t>
            </a:r>
            <a:br>
              <a:rPr lang="en-GB" sz="4800" b="1" dirty="0">
                <a:effectLst>
                  <a:outerShdw blurRad="38100" dist="38100" dir="2700000" algn="tl">
                    <a:srgbClr val="000000">
                      <a:alpha val="43137"/>
                    </a:srgbClr>
                  </a:outerShdw>
                </a:effectLst>
                <a:latin typeface="Gotham Light" panose="02000603030000020004" pitchFamily="2" charset="0"/>
              </a:rPr>
            </a:br>
            <a:r>
              <a:rPr lang="en-GB" sz="4800" b="1" dirty="0">
                <a:effectLst>
                  <a:outerShdw blurRad="38100" dist="38100" dir="2700000" algn="tl">
                    <a:srgbClr val="000000">
                      <a:alpha val="43137"/>
                    </a:srgbClr>
                  </a:outerShdw>
                </a:effectLst>
                <a:latin typeface="Gotham Light" panose="02000603030000020004" pitchFamily="2" charset="0"/>
              </a:rPr>
              <a:t>Monday 7th September 2026</a:t>
            </a:r>
          </a:p>
        </p:txBody>
      </p:sp>
      <p:sp>
        <p:nvSpPr>
          <p:cNvPr id="3" name="Content Placeholder 2"/>
          <p:cNvSpPr>
            <a:spLocks noGrp="1"/>
          </p:cNvSpPr>
          <p:nvPr>
            <p:ph idx="1"/>
          </p:nvPr>
        </p:nvSpPr>
        <p:spPr>
          <a:xfrm>
            <a:off x="838200" y="2295889"/>
            <a:ext cx="10515600" cy="3987346"/>
          </a:xfrm>
        </p:spPr>
        <p:txBody>
          <a:bodyPr/>
          <a:lstStyle/>
          <a:p>
            <a:r>
              <a:rPr lang="en-GB" dirty="0">
                <a:latin typeface="Gotham Light" panose="02000603030000020004" pitchFamily="2" charset="0"/>
              </a:rPr>
              <a:t>To be in School Uniform</a:t>
            </a:r>
          </a:p>
          <a:p>
            <a:endParaRPr lang="en-GB" dirty="0">
              <a:latin typeface="Gotham Light" panose="02000603030000020004" pitchFamily="2" charset="0"/>
            </a:endParaRPr>
          </a:p>
          <a:p>
            <a:r>
              <a:rPr lang="en-GB" dirty="0">
                <a:latin typeface="Gotham Light" panose="02000603030000020004" pitchFamily="2" charset="0"/>
              </a:rPr>
              <a:t>A Holy Trinity Book Bag</a:t>
            </a:r>
          </a:p>
          <a:p>
            <a:endParaRPr lang="en-GB" dirty="0">
              <a:latin typeface="Gotham Light" panose="02000603030000020004" pitchFamily="2" charset="0"/>
            </a:endParaRPr>
          </a:p>
          <a:p>
            <a:r>
              <a:rPr lang="en-GB" dirty="0">
                <a:latin typeface="Gotham Light" panose="02000603030000020004" pitchFamily="2" charset="0"/>
              </a:rPr>
              <a:t>A water bottle</a:t>
            </a:r>
          </a:p>
          <a:p>
            <a:pPr marL="0" indent="0">
              <a:buNone/>
            </a:pPr>
            <a:endParaRPr lang="en-GB" dirty="0">
              <a:latin typeface="Gotham Light" panose="02000603030000020004" pitchFamily="2" charset="0"/>
            </a:endParaRPr>
          </a:p>
          <a:p>
            <a:pPr marL="0" indent="0">
              <a:buNone/>
            </a:pPr>
            <a:endParaRPr lang="en-GB" dirty="0">
              <a:latin typeface="Gotham Light" panose="02000603030000020004" pitchFamily="2" charset="0"/>
            </a:endParaRPr>
          </a:p>
        </p:txBody>
      </p:sp>
      <p:pic>
        <p:nvPicPr>
          <p:cNvPr id="5" name="Picture 4">
            <a:extLst>
              <a:ext uri="{FF2B5EF4-FFF2-40B4-BE49-F238E27FC236}">
                <a16:creationId xmlns:a16="http://schemas.microsoft.com/office/drawing/2014/main" id="{1DB257C8-44DC-3F0E-6FAD-504AEE05EB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1115" y="2111828"/>
            <a:ext cx="5245241" cy="3526972"/>
          </a:xfrm>
          <a:prstGeom prst="rect">
            <a:avLst/>
          </a:prstGeom>
        </p:spPr>
      </p:pic>
    </p:spTree>
    <p:extLst>
      <p:ext uri="{BB962C8B-B14F-4D97-AF65-F5344CB8AC3E}">
        <p14:creationId xmlns:p14="http://schemas.microsoft.com/office/powerpoint/2010/main" val="5808546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800" b="1" dirty="0">
                <a:effectLst>
                  <a:outerShdw blurRad="38100" dist="38100" dir="2700000" algn="tl">
                    <a:srgbClr val="000000">
                      <a:alpha val="43137"/>
                    </a:srgbClr>
                  </a:outerShdw>
                </a:effectLst>
                <a:latin typeface="Gotham Light" panose="02000603030000020004" pitchFamily="2" charset="0"/>
              </a:rPr>
              <a:t>Uniform</a:t>
            </a:r>
          </a:p>
        </p:txBody>
      </p:sp>
      <p:sp>
        <p:nvSpPr>
          <p:cNvPr id="3" name="Content Placeholder 2"/>
          <p:cNvSpPr>
            <a:spLocks noGrp="1"/>
          </p:cNvSpPr>
          <p:nvPr>
            <p:ph idx="1"/>
          </p:nvPr>
        </p:nvSpPr>
        <p:spPr>
          <a:xfrm>
            <a:off x="838200" y="1492897"/>
            <a:ext cx="10515600" cy="4584629"/>
          </a:xfrm>
        </p:spPr>
        <p:txBody>
          <a:bodyPr>
            <a:normAutofit fontScale="77500" lnSpcReduction="20000"/>
          </a:bodyPr>
          <a:lstStyle/>
          <a:p>
            <a:pPr marL="0" indent="0" algn="ctr">
              <a:buNone/>
            </a:pPr>
            <a:r>
              <a:rPr lang="en-GB" sz="3300" b="1" dirty="0">
                <a:latin typeface="Gotham Light" panose="02000603030000020004" pitchFamily="2" charset="0"/>
              </a:rPr>
              <a:t>This can be purchased from the School Wear Shop in town.</a:t>
            </a:r>
          </a:p>
          <a:p>
            <a:pPr marL="0" indent="0">
              <a:buNone/>
            </a:pPr>
            <a:r>
              <a:rPr lang="en-GB" sz="3600" dirty="0">
                <a:latin typeface="Gotham Light" panose="02000603030000020004" pitchFamily="2" charset="0"/>
              </a:rPr>
              <a:t>For Boys and Girls:</a:t>
            </a:r>
          </a:p>
          <a:p>
            <a:pPr lvl="2"/>
            <a:r>
              <a:rPr lang="en-GB" sz="2300" dirty="0">
                <a:latin typeface="Gotham Light" panose="02000603030000020004" pitchFamily="2" charset="0"/>
              </a:rPr>
              <a:t>Brown Jumper with School Logo</a:t>
            </a:r>
          </a:p>
          <a:p>
            <a:pPr lvl="2"/>
            <a:r>
              <a:rPr lang="en-GB" sz="2300" dirty="0">
                <a:latin typeface="Gotham Light" panose="02000603030000020004" pitchFamily="2" charset="0"/>
              </a:rPr>
              <a:t>School Tie</a:t>
            </a:r>
          </a:p>
          <a:p>
            <a:pPr lvl="2"/>
            <a:r>
              <a:rPr lang="en-GB" sz="2300" dirty="0">
                <a:latin typeface="Gotham Light" panose="02000603030000020004" pitchFamily="2" charset="0"/>
              </a:rPr>
              <a:t>White collared Shirt</a:t>
            </a:r>
          </a:p>
          <a:p>
            <a:pPr lvl="2"/>
            <a:r>
              <a:rPr lang="en-GB" sz="2300" dirty="0">
                <a:latin typeface="Gotham Light" panose="02000603030000020004" pitchFamily="2" charset="0"/>
              </a:rPr>
              <a:t>Black/Dark coloured School Shoes</a:t>
            </a:r>
          </a:p>
          <a:p>
            <a:pPr lvl="2"/>
            <a:r>
              <a:rPr lang="en-GB" sz="2300" dirty="0">
                <a:latin typeface="Gotham Light" panose="02000603030000020004" pitchFamily="2" charset="0"/>
              </a:rPr>
              <a:t>A Book Bag with School Logo</a:t>
            </a:r>
          </a:p>
          <a:p>
            <a:pPr marL="0" indent="0">
              <a:buNone/>
            </a:pPr>
            <a:r>
              <a:rPr lang="en-GB" sz="3100" dirty="0">
                <a:latin typeface="Gotham Light" panose="02000603030000020004" pitchFamily="2" charset="0"/>
              </a:rPr>
              <a:t>Boys:</a:t>
            </a:r>
          </a:p>
          <a:p>
            <a:pPr lvl="2"/>
            <a:r>
              <a:rPr lang="en-GB" sz="2300" dirty="0">
                <a:latin typeface="Gotham Light" panose="02000603030000020004" pitchFamily="2" charset="0"/>
              </a:rPr>
              <a:t>Grey/Black Trousers</a:t>
            </a:r>
          </a:p>
          <a:p>
            <a:pPr lvl="2"/>
            <a:r>
              <a:rPr lang="en-GB" sz="2300" dirty="0">
                <a:latin typeface="Gotham Light" panose="02000603030000020004" pitchFamily="2" charset="0"/>
              </a:rPr>
              <a:t>Grey / Black Shorts (Summer)</a:t>
            </a:r>
          </a:p>
          <a:p>
            <a:pPr marL="0" indent="0">
              <a:buNone/>
            </a:pPr>
            <a:r>
              <a:rPr lang="en-GB" sz="3100" dirty="0">
                <a:latin typeface="Gotham Light" panose="02000603030000020004" pitchFamily="2" charset="0"/>
              </a:rPr>
              <a:t>Girls:</a:t>
            </a:r>
          </a:p>
          <a:p>
            <a:pPr lvl="2"/>
            <a:r>
              <a:rPr lang="en-GB" sz="2300" dirty="0">
                <a:latin typeface="Gotham Light" panose="02000603030000020004" pitchFamily="2" charset="0"/>
              </a:rPr>
              <a:t>Grey/Black Skirt or Pinafore Dress</a:t>
            </a:r>
          </a:p>
          <a:p>
            <a:pPr lvl="2"/>
            <a:r>
              <a:rPr lang="en-GB" sz="2300" dirty="0">
                <a:latin typeface="Gotham Light" panose="02000603030000020004" pitchFamily="2" charset="0"/>
              </a:rPr>
              <a:t>Grey/Black tights or white socks</a:t>
            </a:r>
          </a:p>
          <a:p>
            <a:pPr lvl="2"/>
            <a:r>
              <a:rPr lang="en-GB" sz="2300" dirty="0">
                <a:latin typeface="Gotham Light" panose="02000603030000020004" pitchFamily="2" charset="0"/>
              </a:rPr>
              <a:t>Yellow and white checked dress (Summer)</a:t>
            </a:r>
          </a:p>
          <a:p>
            <a:pPr lvl="2"/>
            <a:r>
              <a:rPr lang="en-GB" sz="2300" dirty="0">
                <a:latin typeface="Gotham Light" panose="02000603030000020004" pitchFamily="2" charset="0"/>
              </a:rPr>
              <a:t>Shoulder length hair to be tied back at all times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40064" y="1970000"/>
            <a:ext cx="3105028" cy="37589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698849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a:effectLst>
                  <a:outerShdw blurRad="38100" dist="38100" dir="2700000" algn="tl">
                    <a:srgbClr val="000000">
                      <a:alpha val="43137"/>
                    </a:srgbClr>
                  </a:outerShdw>
                </a:effectLst>
                <a:latin typeface="Gotham Light" panose="02000603030000020004" pitchFamily="2" charset="0"/>
              </a:rPr>
              <a:t>Breakfast Club and After School Club</a:t>
            </a:r>
            <a:endParaRPr lang="en-GB" b="1" dirty="0">
              <a:effectLst>
                <a:outerShdw blurRad="38100" dist="38100" dir="2700000" algn="tl">
                  <a:srgbClr val="000000">
                    <a:alpha val="43137"/>
                  </a:srgbClr>
                </a:outerShdw>
              </a:effectLst>
              <a:latin typeface="Gotham Light" panose="02000603030000020004" pitchFamily="2" charset="0"/>
            </a:endParaRPr>
          </a:p>
        </p:txBody>
      </p:sp>
      <p:sp>
        <p:nvSpPr>
          <p:cNvPr id="3" name="Content Placeholder 2"/>
          <p:cNvSpPr>
            <a:spLocks noGrp="1"/>
          </p:cNvSpPr>
          <p:nvPr>
            <p:ph idx="1"/>
          </p:nvPr>
        </p:nvSpPr>
        <p:spPr/>
        <p:txBody>
          <a:bodyPr>
            <a:normAutofit/>
          </a:bodyPr>
          <a:lstStyle/>
          <a:p>
            <a:r>
              <a:rPr lang="en-GB" dirty="0">
                <a:latin typeface="Gotham Light" panose="02000603030000020004" pitchFamily="2" charset="0"/>
              </a:rPr>
              <a:t>There is a breakfast club which runs from 7.45 until 8.45</a:t>
            </a:r>
          </a:p>
          <a:p>
            <a:r>
              <a:rPr lang="en-GB" dirty="0">
                <a:latin typeface="Gotham Light" panose="02000603030000020004" pitchFamily="2" charset="0"/>
              </a:rPr>
              <a:t>Need to contact the office for more information</a:t>
            </a:r>
          </a:p>
          <a:p>
            <a:r>
              <a:rPr lang="en-GB" dirty="0">
                <a:latin typeface="Gotham Light" panose="02000603030000020004" pitchFamily="2" charset="0"/>
              </a:rPr>
              <a:t>After school club led by Louise and Tiff. Contact details can be found on our website.</a:t>
            </a:r>
          </a:p>
          <a:p>
            <a:r>
              <a:rPr lang="en-GB" dirty="0">
                <a:latin typeface="Gotham Light" panose="02000603030000020004" pitchFamily="2" charset="0"/>
              </a:rPr>
              <a:t>There are also other childminders who collect </a:t>
            </a:r>
          </a:p>
          <a:p>
            <a:pPr marL="0" indent="0">
              <a:buNone/>
            </a:pPr>
            <a:r>
              <a:rPr lang="en-GB" dirty="0">
                <a:latin typeface="Gotham Light" panose="02000603030000020004" pitchFamily="2" charset="0"/>
              </a:rPr>
              <a:t>   from school too.</a:t>
            </a:r>
          </a:p>
        </p:txBody>
      </p:sp>
      <p:pic>
        <p:nvPicPr>
          <p:cNvPr id="5" name="Picture 4">
            <a:extLst>
              <a:ext uri="{FF2B5EF4-FFF2-40B4-BE49-F238E27FC236}">
                <a16:creationId xmlns:a16="http://schemas.microsoft.com/office/drawing/2014/main" id="{BF31CB75-D0D4-4A3C-3691-472FE3B36F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35340" y="4400551"/>
            <a:ext cx="3300887" cy="2200592"/>
          </a:xfrm>
          <a:prstGeom prst="rect">
            <a:avLst/>
          </a:prstGeom>
        </p:spPr>
      </p:pic>
    </p:spTree>
    <p:extLst>
      <p:ext uri="{BB962C8B-B14F-4D97-AF65-F5344CB8AC3E}">
        <p14:creationId xmlns:p14="http://schemas.microsoft.com/office/powerpoint/2010/main" val="38020270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9999"/>
            </a:gs>
            <a:gs pos="100000">
              <a:srgbClr val="F7FDFC"/>
            </a:gs>
            <a:gs pos="69000">
              <a:srgbClr val="F7FDFC"/>
            </a:gs>
            <a:gs pos="100000">
              <a:schemeClr val="bg1"/>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800" b="1" dirty="0">
                <a:effectLst>
                  <a:outerShdw blurRad="38100" dist="38100" dir="2700000" algn="tl">
                    <a:srgbClr val="000000">
                      <a:alpha val="43137"/>
                    </a:srgbClr>
                  </a:outerShdw>
                </a:effectLst>
                <a:latin typeface="Gotham Light" panose="02000603030000020004" pitchFamily="2" charset="0"/>
              </a:rPr>
              <a:t>Contact information</a:t>
            </a:r>
            <a:endParaRPr lang="en-US" sz="4800" b="1" dirty="0">
              <a:effectLst>
                <a:outerShdw blurRad="38100" dist="38100" dir="2700000" algn="tl">
                  <a:srgbClr val="000000">
                    <a:alpha val="43137"/>
                  </a:srgbClr>
                </a:outerShdw>
              </a:effectLst>
              <a:latin typeface="Gotham Light" panose="02000603030000020004" pitchFamily="2" charset="0"/>
            </a:endParaRPr>
          </a:p>
        </p:txBody>
      </p:sp>
      <p:sp>
        <p:nvSpPr>
          <p:cNvPr id="7" name="Content Placeholder 2"/>
          <p:cNvSpPr>
            <a:spLocks noGrp="1"/>
          </p:cNvSpPr>
          <p:nvPr>
            <p:ph idx="1"/>
          </p:nvPr>
        </p:nvSpPr>
        <p:spPr>
          <a:xfrm>
            <a:off x="838200" y="1825626"/>
            <a:ext cx="10515600" cy="3987346"/>
          </a:xfrm>
        </p:spPr>
        <p:txBody>
          <a:bodyPr/>
          <a:lstStyle/>
          <a:p>
            <a:r>
              <a:rPr lang="en-GB" dirty="0">
                <a:latin typeface="Gotham Light" panose="02000603030000020004" pitchFamily="2" charset="0"/>
              </a:rPr>
              <a:t>An email containing a link to an MS Form will be sent from the school office in the next few days.</a:t>
            </a:r>
          </a:p>
          <a:p>
            <a:r>
              <a:rPr lang="en-GB" dirty="0">
                <a:latin typeface="Gotham Light" panose="02000603030000020004" pitchFamily="2" charset="0"/>
              </a:rPr>
              <a:t>Please complete </a:t>
            </a:r>
            <a:r>
              <a:rPr lang="en-GB" b="1" dirty="0">
                <a:latin typeface="Gotham Light" panose="02000603030000020004" pitchFamily="2" charset="0"/>
              </a:rPr>
              <a:t>ALL</a:t>
            </a:r>
            <a:r>
              <a:rPr lang="en-GB" dirty="0">
                <a:latin typeface="Gotham Light" panose="02000603030000020004" pitchFamily="2" charset="0"/>
              </a:rPr>
              <a:t> the details on this form as they are very important.</a:t>
            </a:r>
          </a:p>
          <a:p>
            <a:r>
              <a:rPr lang="en-GB" dirty="0">
                <a:latin typeface="Gotham Light" panose="02000603030000020004" pitchFamily="2" charset="0"/>
              </a:rPr>
              <a:t>If you have any questions or you are unable to complete any part of this form, please contact the school office.</a:t>
            </a:r>
          </a:p>
          <a:p>
            <a:r>
              <a:rPr lang="en-GB" dirty="0">
                <a:latin typeface="Gotham Light" panose="02000603030000020004" pitchFamily="2" charset="0"/>
              </a:rPr>
              <a:t>Please return the form </a:t>
            </a:r>
            <a:r>
              <a:rPr lang="en-GB" b="1" dirty="0">
                <a:latin typeface="Gotham Light" panose="02000603030000020004" pitchFamily="2" charset="0"/>
              </a:rPr>
              <a:t>As Soon As Possible</a:t>
            </a:r>
            <a:r>
              <a:rPr lang="en-GB" dirty="0">
                <a:latin typeface="Gotham Light" panose="02000603030000020004" pitchFamily="2" charset="0"/>
              </a:rPr>
              <a:t>.</a:t>
            </a:r>
          </a:p>
        </p:txBody>
      </p:sp>
    </p:spTree>
    <p:extLst>
      <p:ext uri="{BB962C8B-B14F-4D97-AF65-F5344CB8AC3E}">
        <p14:creationId xmlns:p14="http://schemas.microsoft.com/office/powerpoint/2010/main" val="4842448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C10FA2-ADAF-1126-3184-E369859AED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74931" y="5486400"/>
            <a:ext cx="1814447" cy="1209631"/>
          </a:xfrm>
          <a:prstGeom prst="rect">
            <a:avLst/>
          </a:prstGeom>
        </p:spPr>
      </p:pic>
      <p:sp>
        <p:nvSpPr>
          <p:cNvPr id="2" name="Title 1"/>
          <p:cNvSpPr>
            <a:spLocks noGrp="1"/>
          </p:cNvSpPr>
          <p:nvPr>
            <p:ph type="title"/>
          </p:nvPr>
        </p:nvSpPr>
        <p:spPr/>
        <p:txBody>
          <a:bodyPr>
            <a:normAutofit/>
          </a:bodyPr>
          <a:lstStyle/>
          <a:p>
            <a:pPr algn="ctr"/>
            <a:r>
              <a:rPr lang="en-GB" sz="4800" b="1" dirty="0">
                <a:effectLst>
                  <a:outerShdw blurRad="38100" dist="38100" dir="2700000" algn="tl">
                    <a:srgbClr val="000000">
                      <a:alpha val="43137"/>
                    </a:srgbClr>
                  </a:outerShdw>
                </a:effectLst>
                <a:latin typeface="Gotham Light" panose="02000603030000020004" pitchFamily="2" charset="0"/>
              </a:rPr>
              <a:t>How can you help your child?</a:t>
            </a:r>
          </a:p>
        </p:txBody>
      </p:sp>
      <p:sp>
        <p:nvSpPr>
          <p:cNvPr id="3" name="Content Placeholder 2"/>
          <p:cNvSpPr>
            <a:spLocks noGrp="1"/>
          </p:cNvSpPr>
          <p:nvPr>
            <p:ph idx="1"/>
          </p:nvPr>
        </p:nvSpPr>
        <p:spPr>
          <a:xfrm>
            <a:off x="348342" y="1393984"/>
            <a:ext cx="10515600" cy="4389120"/>
          </a:xfrm>
        </p:spPr>
        <p:txBody>
          <a:bodyPr>
            <a:normAutofit fontScale="47500" lnSpcReduction="20000"/>
          </a:bodyPr>
          <a:lstStyle/>
          <a:p>
            <a:pPr marL="0" lvl="0" indent="0" algn="ctr" eaLnBrk="0" fontAlgn="base" hangingPunct="0">
              <a:lnSpc>
                <a:spcPct val="100000"/>
              </a:lnSpc>
              <a:spcBef>
                <a:spcPct val="0"/>
              </a:spcBef>
              <a:spcAft>
                <a:spcPct val="0"/>
              </a:spcAft>
              <a:buNone/>
            </a:pPr>
            <a:r>
              <a:rPr lang="en-US" altLang="en-US" sz="7400" b="1" dirty="0">
                <a:solidFill>
                  <a:srgbClr val="3A4638"/>
                </a:solidFill>
                <a:latin typeface="Gotham Light" panose="02000603030000020004"/>
              </a:rPr>
              <a:t>Skills to </a:t>
            </a:r>
            <a:r>
              <a:rPr lang="en-US" altLang="en-US" sz="7400" b="1" dirty="0" err="1">
                <a:solidFill>
                  <a:srgbClr val="3A4638"/>
                </a:solidFill>
                <a:latin typeface="Gotham Light" panose="02000603030000020004"/>
              </a:rPr>
              <a:t>practise</a:t>
            </a:r>
            <a:r>
              <a:rPr lang="en-US" altLang="en-US" sz="7400" b="1" dirty="0">
                <a:solidFill>
                  <a:srgbClr val="3A4638"/>
                </a:solidFill>
                <a:latin typeface="Gotham Light" panose="02000603030000020004"/>
              </a:rPr>
              <a:t> before starting Reception</a:t>
            </a:r>
            <a:endParaRPr lang="en-US" altLang="en-US" sz="7400" b="1" dirty="0">
              <a:solidFill>
                <a:srgbClr val="1E2428"/>
              </a:solidFill>
              <a:latin typeface="Gotham Light" panose="02000603030000020004"/>
            </a:endParaRPr>
          </a:p>
          <a:p>
            <a:pPr marL="0" lvl="0" indent="0" eaLnBrk="0" fontAlgn="base" hangingPunct="0">
              <a:lnSpc>
                <a:spcPct val="100000"/>
              </a:lnSpc>
              <a:spcBef>
                <a:spcPct val="0"/>
              </a:spcBef>
              <a:spcAft>
                <a:spcPct val="0"/>
              </a:spcAft>
              <a:buNone/>
            </a:pPr>
            <a:r>
              <a:rPr lang="en-US" altLang="en-US" sz="4900" dirty="0">
                <a:solidFill>
                  <a:srgbClr val="576168"/>
                </a:solidFill>
                <a:latin typeface="Gotham Light" panose="02000603030000020004"/>
              </a:rPr>
              <a:t>                                                                                                                                                                                                </a:t>
            </a:r>
          </a:p>
          <a:p>
            <a:pPr marL="0" lvl="0" indent="0" eaLnBrk="0" fontAlgn="base" hangingPunct="0">
              <a:lnSpc>
                <a:spcPct val="100000"/>
              </a:lnSpc>
              <a:spcBef>
                <a:spcPct val="0"/>
              </a:spcBef>
              <a:spcAft>
                <a:spcPct val="0"/>
              </a:spcAft>
              <a:buNone/>
            </a:pPr>
            <a:r>
              <a:rPr lang="en-US" altLang="en-US" sz="4900" dirty="0">
                <a:solidFill>
                  <a:srgbClr val="3A4638"/>
                </a:solidFill>
                <a:latin typeface="Gotham Light" panose="02000603030000020004"/>
              </a:rPr>
              <a:t>New skills take time to learn. </a:t>
            </a:r>
            <a:r>
              <a:rPr lang="en-US" altLang="en-US" sz="4900" dirty="0" err="1">
                <a:solidFill>
                  <a:srgbClr val="3A4638"/>
                </a:solidFill>
                <a:latin typeface="Gotham Light" panose="02000603030000020004"/>
              </a:rPr>
              <a:t>Practising</a:t>
            </a:r>
            <a:r>
              <a:rPr lang="en-US" altLang="en-US" sz="4900" dirty="0">
                <a:solidFill>
                  <a:srgbClr val="3A4638"/>
                </a:solidFill>
                <a:latin typeface="Gotham Light" panose="02000603030000020004"/>
              </a:rPr>
              <a:t> at home will help your child move into school more easily and with confidence.</a:t>
            </a:r>
          </a:p>
          <a:p>
            <a:pPr marL="0" lvl="0" indent="0" eaLnBrk="0" fontAlgn="base" hangingPunct="0">
              <a:lnSpc>
                <a:spcPct val="100000"/>
              </a:lnSpc>
              <a:spcBef>
                <a:spcPct val="0"/>
              </a:spcBef>
              <a:spcAft>
                <a:spcPct val="0"/>
              </a:spcAft>
              <a:buNone/>
            </a:pPr>
            <a:endParaRPr lang="en-US" altLang="en-US" sz="4900" dirty="0">
              <a:latin typeface="Gotham Light" panose="02000603030000020004"/>
            </a:endParaRPr>
          </a:p>
          <a:p>
            <a:pPr marL="0" lvl="0" indent="0" eaLnBrk="0" fontAlgn="base" hangingPunct="0">
              <a:lnSpc>
                <a:spcPct val="100000"/>
              </a:lnSpc>
              <a:spcBef>
                <a:spcPct val="0"/>
              </a:spcBef>
              <a:spcAft>
                <a:spcPct val="0"/>
              </a:spcAft>
              <a:buNone/>
            </a:pPr>
            <a:r>
              <a:rPr lang="en-US" altLang="en-US" sz="4200" b="1" dirty="0">
                <a:solidFill>
                  <a:srgbClr val="3A4638"/>
                </a:solidFill>
                <a:latin typeface="Gotham Light" panose="02000603030000020004"/>
              </a:rPr>
              <a:t>Growing independence</a:t>
            </a:r>
          </a:p>
          <a:p>
            <a:pPr marL="0" lvl="0" indent="0" eaLnBrk="0" fontAlgn="base" hangingPunct="0">
              <a:lnSpc>
                <a:spcPct val="100000"/>
              </a:lnSpc>
              <a:spcBef>
                <a:spcPct val="0"/>
              </a:spcBef>
              <a:spcAft>
                <a:spcPct val="0"/>
              </a:spcAft>
              <a:buNone/>
            </a:pPr>
            <a:endParaRPr lang="en-US" altLang="en-US" sz="4900" b="1" dirty="0">
              <a:solidFill>
                <a:srgbClr val="3A4638"/>
              </a:solidFill>
              <a:latin typeface="Gotham Light" panose="02000603030000020004"/>
            </a:endParaRPr>
          </a:p>
          <a:p>
            <a:pPr eaLnBrk="0" fontAlgn="base" hangingPunct="0">
              <a:lnSpc>
                <a:spcPct val="100000"/>
              </a:lnSpc>
              <a:spcBef>
                <a:spcPct val="0"/>
              </a:spcBef>
              <a:spcAft>
                <a:spcPct val="0"/>
              </a:spcAft>
            </a:pPr>
            <a:r>
              <a:rPr lang="en-US" altLang="en-US" sz="4900" dirty="0">
                <a:solidFill>
                  <a:srgbClr val="3A4638"/>
                </a:solidFill>
                <a:latin typeface="Gotham Light" panose="02000603030000020004"/>
              </a:rPr>
              <a:t>Putting on/taking off their coat and shoes</a:t>
            </a:r>
          </a:p>
          <a:p>
            <a:pPr marL="0" lvl="0" indent="0" eaLnBrk="0" fontAlgn="base" hangingPunct="0">
              <a:lnSpc>
                <a:spcPct val="100000"/>
              </a:lnSpc>
              <a:spcBef>
                <a:spcPct val="0"/>
              </a:spcBef>
              <a:spcAft>
                <a:spcPct val="0"/>
              </a:spcAft>
              <a:buFontTx/>
              <a:buChar char="•"/>
            </a:pPr>
            <a:r>
              <a:rPr lang="en-US" altLang="en-US" sz="4900" dirty="0">
                <a:solidFill>
                  <a:srgbClr val="3A4638"/>
                </a:solidFill>
                <a:latin typeface="Gotham Light" panose="02000603030000020004"/>
              </a:rPr>
              <a:t> Using the toilet and washing their hands</a:t>
            </a:r>
          </a:p>
          <a:p>
            <a:pPr marL="0" lvl="0" indent="0" eaLnBrk="0" fontAlgn="base" hangingPunct="0">
              <a:lnSpc>
                <a:spcPct val="100000"/>
              </a:lnSpc>
              <a:spcBef>
                <a:spcPct val="0"/>
              </a:spcBef>
              <a:spcAft>
                <a:spcPct val="0"/>
              </a:spcAft>
              <a:buFontTx/>
              <a:buChar char="•"/>
            </a:pPr>
            <a:r>
              <a:rPr lang="en-US" altLang="en-US" sz="4900" dirty="0">
                <a:solidFill>
                  <a:srgbClr val="3A4638"/>
                </a:solidFill>
                <a:latin typeface="Gotham Light" panose="02000603030000020004"/>
              </a:rPr>
              <a:t> Getting dressed with little help, e.g. after using the toilet or doing PE</a:t>
            </a:r>
          </a:p>
          <a:p>
            <a:pPr marL="0" lvl="0" indent="0" eaLnBrk="0" fontAlgn="base" hangingPunct="0">
              <a:lnSpc>
                <a:spcPct val="100000"/>
              </a:lnSpc>
              <a:spcBef>
                <a:spcPct val="0"/>
              </a:spcBef>
              <a:spcAft>
                <a:spcPct val="0"/>
              </a:spcAft>
              <a:buFontTx/>
              <a:buChar char="•"/>
            </a:pPr>
            <a:r>
              <a:rPr lang="en-US" altLang="en-US" sz="4900" dirty="0">
                <a:solidFill>
                  <a:srgbClr val="3A4638"/>
                </a:solidFill>
                <a:latin typeface="Gotham Light" panose="02000603030000020004"/>
              </a:rPr>
              <a:t> Using cutlery and drinking from an open cup</a:t>
            </a:r>
          </a:p>
          <a:p>
            <a:pPr marL="0" lvl="0" indent="0" eaLnBrk="0" fontAlgn="base" hangingPunct="0">
              <a:lnSpc>
                <a:spcPct val="100000"/>
              </a:lnSpc>
              <a:spcBef>
                <a:spcPct val="0"/>
              </a:spcBef>
              <a:spcAft>
                <a:spcPct val="0"/>
              </a:spcAft>
              <a:buFontTx/>
              <a:buChar char="•"/>
            </a:pPr>
            <a:r>
              <a:rPr lang="en-US" altLang="en-US" sz="4900" dirty="0">
                <a:solidFill>
                  <a:srgbClr val="3A4638"/>
                </a:solidFill>
                <a:latin typeface="Gotham Light" panose="02000603030000020004"/>
              </a:rPr>
              <a:t> Spending time away from you, learning they can be looked after by caring adults</a:t>
            </a:r>
          </a:p>
          <a:p>
            <a:pPr marL="0" lvl="0" indent="0" eaLnBrk="0" fontAlgn="base" hangingPunct="0">
              <a:lnSpc>
                <a:spcPct val="100000"/>
              </a:lnSpc>
              <a:spcBef>
                <a:spcPct val="0"/>
              </a:spcBef>
              <a:spcAft>
                <a:spcPct val="0"/>
              </a:spcAft>
              <a:buNone/>
            </a:pPr>
            <a:endParaRPr lang="en-US" altLang="en-US" sz="4900" dirty="0">
              <a:solidFill>
                <a:srgbClr val="3A4638"/>
              </a:solidFill>
              <a:latin typeface="Gotham Light" panose="02000603030000020004"/>
            </a:endParaRPr>
          </a:p>
          <a:p>
            <a:pPr marL="0" indent="0">
              <a:buNone/>
            </a:pPr>
            <a:endParaRPr lang="en-GB" dirty="0">
              <a:latin typeface="Gotham Light" panose="02000603030000020004" pitchFamily="2" charset="0"/>
            </a:endParaRPr>
          </a:p>
        </p:txBody>
      </p:sp>
      <p:sp>
        <p:nvSpPr>
          <p:cNvPr id="6" name="TextBox 5">
            <a:extLst>
              <a:ext uri="{FF2B5EF4-FFF2-40B4-BE49-F238E27FC236}">
                <a16:creationId xmlns:a16="http://schemas.microsoft.com/office/drawing/2014/main" id="{D174DC7D-125E-A3B0-045A-4059170EB2D2}"/>
              </a:ext>
            </a:extLst>
          </p:cNvPr>
          <p:cNvSpPr txBox="1"/>
          <p:nvPr/>
        </p:nvSpPr>
        <p:spPr>
          <a:xfrm>
            <a:off x="4378960" y="5913120"/>
            <a:ext cx="5425440" cy="646331"/>
          </a:xfrm>
          <a:prstGeom prst="rect">
            <a:avLst/>
          </a:prstGeom>
          <a:noFill/>
        </p:spPr>
        <p:txBody>
          <a:bodyPr wrap="square" rtlCol="0">
            <a:spAutoFit/>
          </a:bodyPr>
          <a:lstStyle/>
          <a:p>
            <a:pPr algn="ctr"/>
            <a:r>
              <a:rPr lang="en-GB" b="1" dirty="0"/>
              <a:t>More information and guidance can be found on www.startingreception.co.uk</a:t>
            </a:r>
          </a:p>
        </p:txBody>
      </p:sp>
    </p:spTree>
    <p:extLst>
      <p:ext uri="{BB962C8B-B14F-4D97-AF65-F5344CB8AC3E}">
        <p14:creationId xmlns:p14="http://schemas.microsoft.com/office/powerpoint/2010/main" val="6045557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6784698-4acb-4aee-acab-7138b202cf97" xsi:nil="true"/>
    <lcf76f155ced4ddcb4097134ff3c332f xmlns="b44cd482-2b86-446b-8eb4-a2ce46a8b066">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17D171B56074344A2284E8B3949134A" ma:contentTypeVersion="18" ma:contentTypeDescription="Create a new document." ma:contentTypeScope="" ma:versionID="d96d51b9d5eb90d04bddc06d2afb8fdf">
  <xsd:schema xmlns:xsd="http://www.w3.org/2001/XMLSchema" xmlns:xs="http://www.w3.org/2001/XMLSchema" xmlns:p="http://schemas.microsoft.com/office/2006/metadata/properties" xmlns:ns2="b44cd482-2b86-446b-8eb4-a2ce46a8b066" xmlns:ns3="56784698-4acb-4aee-acab-7138b202cf97" targetNamespace="http://schemas.microsoft.com/office/2006/metadata/properties" ma:root="true" ma:fieldsID="b237f8494cdacbbf26d94a518373e725" ns2:_="" ns3:_="">
    <xsd:import namespace="b44cd482-2b86-446b-8eb4-a2ce46a8b066"/>
    <xsd:import namespace="56784698-4acb-4aee-acab-7138b202cf97"/>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4cd482-2b86-446b-8eb4-a2ce46a8b0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a31c3ba-2498-4fed-8534-331eeeb0005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6784698-4acb-4aee-acab-7138b202cf9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e50a48a-6871-4a73-8f54-9d5bf1bf62e7}" ma:internalName="TaxCatchAll" ma:showField="CatchAllData" ma:web="56784698-4acb-4aee-acab-7138b202cf9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E6D2793-681A-4F6B-B303-EF433478F48B}">
  <ds:schemaRefs>
    <ds:schemaRef ds:uri="d4d6dcb9-ffc9-4d4f-a628-66a8139e5a37"/>
    <ds:schemaRef ds:uri="http://schemas.microsoft.com/office/2006/metadata/properties"/>
    <ds:schemaRef ds:uri="http://schemas.microsoft.com/office/2006/documentManagement/types"/>
    <ds:schemaRef ds:uri="http://purl.org/dc/elements/1.1/"/>
    <ds:schemaRef ds:uri="http://schemas.openxmlformats.org/package/2006/metadata/core-properties"/>
    <ds:schemaRef ds:uri="http://purl.org/dc/terms/"/>
    <ds:schemaRef ds:uri="85302942-9032-4a21-bc9a-1c2cd9f4f823"/>
    <ds:schemaRef ds:uri="http://purl.org/dc/dcmitype/"/>
    <ds:schemaRef ds:uri="http://schemas.microsoft.com/office/infopath/2007/PartnerControls"/>
    <ds:schemaRef ds:uri="http://www.w3.org/XML/1998/namespace"/>
    <ds:schemaRef ds:uri="56784698-4acb-4aee-acab-7138b202cf97"/>
    <ds:schemaRef ds:uri="b44cd482-2b86-446b-8eb4-a2ce46a8b066"/>
  </ds:schemaRefs>
</ds:datastoreItem>
</file>

<file path=customXml/itemProps2.xml><?xml version="1.0" encoding="utf-8"?>
<ds:datastoreItem xmlns:ds="http://schemas.openxmlformats.org/officeDocument/2006/customXml" ds:itemID="{51A47690-1BE5-4BEC-91F7-0AB27D52FA3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44cd482-2b86-446b-8eb4-a2ce46a8b066"/>
    <ds:schemaRef ds:uri="56784698-4acb-4aee-acab-7138b202cf9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807C821-7A13-4FBD-95F9-65E15BBA88D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TM04033919[[fn=Circuit]]</Template>
  <TotalTime>1713</TotalTime>
  <Words>721</Words>
  <Application>Microsoft Office PowerPoint</Application>
  <PresentationFormat>Widescreen</PresentationFormat>
  <Paragraphs>98</Paragraphs>
  <Slides>17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Calibri Light</vt:lpstr>
      <vt:lpstr>Gotham Light</vt:lpstr>
      <vt:lpstr>Office Theme</vt:lpstr>
      <vt:lpstr>Holy Trinity  Church School</vt:lpstr>
      <vt:lpstr>PowerPoint Presentation</vt:lpstr>
      <vt:lpstr>Welcome Sessions</vt:lpstr>
      <vt:lpstr>Our Themes</vt:lpstr>
      <vt:lpstr>First day of school –  Monday 7th September 2026</vt:lpstr>
      <vt:lpstr>Uniform</vt:lpstr>
      <vt:lpstr>Breakfast Club and After School Club</vt:lpstr>
      <vt:lpstr>Contact information</vt:lpstr>
      <vt:lpstr>How can you help your child?</vt:lpstr>
      <vt:lpstr>PowerPoint Presentation</vt:lpstr>
      <vt:lpstr>PowerPoint Presentation</vt:lpstr>
      <vt:lpstr>About us</vt:lpstr>
      <vt:lpstr>We have organised…</vt:lpstr>
      <vt:lpstr>We have funded…</vt:lpstr>
      <vt:lpstr>Join us!</vt:lpstr>
      <vt:lpstr>PowerPoint Presentation</vt:lpstr>
      <vt:lpstr>Holy Trinity  Church School</vt:lpstr>
    </vt:vector>
  </TitlesOfParts>
  <Company>Holy Trinity Primary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Sally Best</dc:creator>
  <cp:lastModifiedBy>Joanne Veryard</cp:lastModifiedBy>
  <cp:revision>106</cp:revision>
  <cp:lastPrinted>2015-04-30T11:22:18Z</cp:lastPrinted>
  <dcterms:created xsi:type="dcterms:W3CDTF">2015-04-29T10:12:04Z</dcterms:created>
  <dcterms:modified xsi:type="dcterms:W3CDTF">2026-06-23T07:30:40Z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0x010100917D171B56074344A2284E8B3949134A</vt:lpwstr>
  </property>
  <property fmtid="{D5CDD505-2E9C-101B-9397-08002B2CF9AE}" pid="3" name="MediaServiceImageTags">
    <vt:lpwstr/>
  </property>
</Properties>
</file>