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16"/>
  </p:notesMasterIdLst>
  <p:handoutMasterIdLst>
    <p:handoutMasterId r:id="rId17"/>
  </p:handoutMasterIdLst>
  <p:sldIdLst>
    <p:sldId id="270" r:id="rId5"/>
    <p:sldId id="290" r:id="rId6"/>
    <p:sldId id="277" r:id="rId7"/>
    <p:sldId id="278" r:id="rId8"/>
    <p:sldId id="294" r:id="rId9"/>
    <p:sldId id="285" r:id="rId10"/>
    <p:sldId id="293" r:id="rId11"/>
    <p:sldId id="280" r:id="rId12"/>
    <p:sldId id="272" r:id="rId13"/>
    <p:sldId id="291" r:id="rId14"/>
    <p:sldId id="292"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4E4"/>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83636A-081D-4CE4-A4A7-082D32AD7F75}" v="116" dt="2026-09-23T15:22:56.6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26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97E4376A-2EA8-434C-AF92-073929871C17}" type="datetimeFigureOut">
              <a:rPr lang="en-GB" smtClean="0"/>
              <a:t>24/09/2026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08312572-18B7-48B1-A52B-F55C2AB4D545}" type="slidenum">
              <a:rPr lang="en-GB" smtClean="0"/>
              <a:t>‹#›</a:t>
            </a:fld>
            <a:endParaRPr lang="en-GB"/>
          </a:p>
        </p:txBody>
      </p:sp>
    </p:spTree>
    <p:extLst>
      <p:ext uri="{BB962C8B-B14F-4D97-AF65-F5344CB8AC3E}">
        <p14:creationId xmlns:p14="http://schemas.microsoft.com/office/powerpoint/2010/main" val="2601463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84FFF11-7D5C-498C-AB0D-E5D32E27AA8B}" type="datetimeFigureOut">
              <a:rPr lang="en-GB" smtClean="0"/>
              <a:t>24/09/2026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B1CAE39-CE98-41E0-BF20-E918BB237AFA}" type="slidenum">
              <a:rPr lang="en-GB" smtClean="0"/>
              <a:t>‹#›</a:t>
            </a:fld>
            <a:endParaRPr lang="en-GB"/>
          </a:p>
        </p:txBody>
      </p:sp>
    </p:spTree>
    <p:extLst>
      <p:ext uri="{BB962C8B-B14F-4D97-AF65-F5344CB8AC3E}">
        <p14:creationId xmlns:p14="http://schemas.microsoft.com/office/powerpoint/2010/main" val="4024193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C4731E8-322B-420F-819A-796CC52C59DF}"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3276230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4731E8-322B-420F-819A-796CC52C59DF}"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2461903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731E8-322B-420F-819A-796CC52C59DF}"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1629617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C4731E8-322B-420F-819A-796CC52C59DF}"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4288246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C4731E8-322B-420F-819A-796CC52C59DF}" type="datetimeFigureOut">
              <a:rPr lang="en-GB" smtClean="0"/>
              <a:t>24/09/2026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3104692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C4731E8-322B-420F-819A-796CC52C59DF}"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2893206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4731E8-322B-420F-819A-796CC52C59DF}" type="datetimeFigureOut">
              <a:rPr lang="en-GB" smtClean="0"/>
              <a:t>24/09/2026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1965991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731E8-322B-420F-819A-796CC52C59DF}"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872898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731E8-322B-420F-819A-796CC52C59DF}"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3927235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4731E8-322B-420F-819A-796CC52C59DF}"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3290478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5"/>
            <a:ext cx="36576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12800" y="274645"/>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4731E8-322B-420F-819A-796CC52C59DF}"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1421327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4731E8-322B-420F-819A-796CC52C59DF}" type="datetimeFigureOut">
              <a:rPr lang="en-GB" smtClean="0"/>
              <a:t>24/09/2026</a:t>
            </a:fld>
            <a:endParaRPr lang="en-GB"/>
          </a:p>
        </p:txBody>
      </p:sp>
      <p:sp>
        <p:nvSpPr>
          <p:cNvPr id="5" name="Footer Placeholder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15B2D-49B2-488C-9658-2A513397E9CE}" type="slidenum">
              <a:rPr lang="en-GB" smtClean="0"/>
              <a:t>‹#›</a:t>
            </a:fld>
            <a:endParaRPr lang="en-GB"/>
          </a:p>
        </p:txBody>
      </p:sp>
    </p:spTree>
    <p:extLst>
      <p:ext uri="{BB962C8B-B14F-4D97-AF65-F5344CB8AC3E}">
        <p14:creationId xmlns:p14="http://schemas.microsoft.com/office/powerpoint/2010/main" val="26080776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71588" y="614363"/>
            <a:ext cx="9501187" cy="3046988"/>
          </a:xfrm>
          <a:prstGeom prst="rect">
            <a:avLst/>
          </a:prstGeom>
          <a:noFill/>
        </p:spPr>
        <p:txBody>
          <a:bodyPr wrap="square" rtlCol="0">
            <a:spAutoFit/>
          </a:bodyPr>
          <a:lstStyle/>
          <a:p>
            <a:pPr algn="ctr"/>
            <a:r>
              <a:rPr lang="en-GB" sz="9600">
                <a:latin typeface="Gotham Light" panose="02000603030000020004" pitchFamily="2" charset="0"/>
              </a:rPr>
              <a:t>Welcome to Year 2</a:t>
            </a:r>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033" y="3431199"/>
            <a:ext cx="2936976" cy="29369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Recorded Sound">
            <a:hlinkClick r:id="" action="ppaction://media"/>
            <a:extLst>
              <a:ext uri="{FF2B5EF4-FFF2-40B4-BE49-F238E27FC236}">
                <a16:creationId xmlns:a16="http://schemas.microsoft.com/office/drawing/2014/main" id="{A184E363-4ADE-6344-6B4C-A405759FC6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19567" y="5701371"/>
            <a:ext cx="406400" cy="406400"/>
          </a:xfrm>
          <a:prstGeom prst="rect">
            <a:avLst/>
          </a:prstGeom>
        </p:spPr>
      </p:pic>
    </p:spTree>
    <p:extLst>
      <p:ext uri="{BB962C8B-B14F-4D97-AF65-F5344CB8AC3E}">
        <p14:creationId xmlns:p14="http://schemas.microsoft.com/office/powerpoint/2010/main" val="183227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P:\Templates\Logos\BWMAT Logos\HT - Badge Logo Bath&amp;Well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2">
            <a:extLst>
              <a:ext uri="{FF2B5EF4-FFF2-40B4-BE49-F238E27FC236}">
                <a16:creationId xmlns:a16="http://schemas.microsoft.com/office/drawing/2014/main" id="{7FEC62EF-2F19-38D0-F3B1-EF8045E4BC59}"/>
              </a:ext>
            </a:extLst>
          </p:cNvPr>
          <p:cNvSpPr txBox="1">
            <a:spLocks/>
          </p:cNvSpPr>
          <p:nvPr/>
        </p:nvSpPr>
        <p:spPr>
          <a:xfrm>
            <a:off x="610059" y="1317697"/>
            <a:ext cx="10971882" cy="4555511"/>
          </a:xfrm>
          <a:prstGeom prst="rect">
            <a:avLst/>
          </a:prstGeom>
          <a:noFill/>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2800" b="1" u="sng" dirty="0">
                <a:latin typeface="Gotham Light" pitchFamily="50" charset="0"/>
              </a:rPr>
              <a:t>Class 5 </a:t>
            </a:r>
            <a:endParaRPr lang="en-GB" sz="1400" b="1" u="sng" dirty="0">
              <a:latin typeface="Gotham Light" pitchFamily="50" charset="0"/>
            </a:endParaRPr>
          </a:p>
          <a:p>
            <a:pPr marL="0" indent="0">
              <a:buFont typeface="Arial" panose="020B0604020202020204" pitchFamily="34" charset="0"/>
              <a:buNone/>
            </a:pPr>
            <a:r>
              <a:rPr lang="en-GB" sz="2800" b="1" dirty="0">
                <a:latin typeface="Gotham Light" pitchFamily="50" charset="0"/>
              </a:rPr>
              <a:t>Teachers:  		Miss Davis (Monday - Wednesday)</a:t>
            </a:r>
          </a:p>
          <a:p>
            <a:pPr marL="0" indent="0">
              <a:buFont typeface="Arial" panose="020B0604020202020204" pitchFamily="34" charset="0"/>
              <a:buNone/>
            </a:pPr>
            <a:r>
              <a:rPr lang="en-GB" sz="2800" b="1" dirty="0">
                <a:latin typeface="Gotham Light" pitchFamily="50" charset="0"/>
              </a:rPr>
              <a:t>			Mrs Locke (Thursday &amp; Friday) </a:t>
            </a:r>
          </a:p>
          <a:p>
            <a:pPr marL="0" indent="0">
              <a:buFont typeface="Arial" panose="020B0604020202020204" pitchFamily="34" charset="0"/>
              <a:buNone/>
            </a:pPr>
            <a:endParaRPr lang="en-GB" sz="2800" b="1" u="sng" dirty="0">
              <a:latin typeface="Gotham Light" pitchFamily="50" charset="0"/>
            </a:endParaRPr>
          </a:p>
          <a:p>
            <a:pPr marL="0" indent="0">
              <a:buFont typeface="Arial" panose="020B0604020202020204" pitchFamily="34" charset="0"/>
              <a:buNone/>
            </a:pPr>
            <a:r>
              <a:rPr lang="en-GB" sz="2800" b="1" u="sng" dirty="0">
                <a:latin typeface="Gotham Light" pitchFamily="50" charset="0"/>
              </a:rPr>
              <a:t>Class 6 </a:t>
            </a:r>
            <a:endParaRPr lang="en-GB" sz="1400" b="1" u="sng" dirty="0">
              <a:latin typeface="Gotham Light" pitchFamily="50" charset="0"/>
            </a:endParaRPr>
          </a:p>
          <a:p>
            <a:pPr marL="0" indent="0">
              <a:buFont typeface="Arial" panose="020B0604020202020204" pitchFamily="34" charset="0"/>
              <a:buNone/>
            </a:pPr>
            <a:r>
              <a:rPr lang="en-GB" sz="2800" b="1" dirty="0">
                <a:latin typeface="Gotham Light" pitchFamily="50" charset="0"/>
              </a:rPr>
              <a:t>Teacher:		Miss Thomas-Carter</a:t>
            </a:r>
          </a:p>
          <a:p>
            <a:pPr marL="0" indent="0">
              <a:buFont typeface="Arial" panose="020B0604020202020204" pitchFamily="34" charset="0"/>
              <a:buNone/>
            </a:pPr>
            <a:endParaRPr lang="en-GB" sz="2800" b="1" dirty="0">
              <a:latin typeface="Gotham Light" pitchFamily="50" charset="0"/>
            </a:endParaRPr>
          </a:p>
          <a:p>
            <a:pPr marL="0" indent="0">
              <a:buFont typeface="Arial" panose="020B0604020202020204" pitchFamily="34" charset="0"/>
              <a:buNone/>
            </a:pPr>
            <a:endParaRPr lang="en-GB" sz="2800" b="1" dirty="0">
              <a:latin typeface="Gotham Light" pitchFamily="50" charset="0"/>
            </a:endParaRPr>
          </a:p>
        </p:txBody>
      </p:sp>
      <p:sp>
        <p:nvSpPr>
          <p:cNvPr id="8" name="TextBox 7">
            <a:extLst>
              <a:ext uri="{FF2B5EF4-FFF2-40B4-BE49-F238E27FC236}">
                <a16:creationId xmlns:a16="http://schemas.microsoft.com/office/drawing/2014/main" id="{ACC76E25-3654-EF92-BA3A-02CD225572F1}"/>
              </a:ext>
            </a:extLst>
          </p:cNvPr>
          <p:cNvSpPr txBox="1"/>
          <p:nvPr/>
        </p:nvSpPr>
        <p:spPr>
          <a:xfrm>
            <a:off x="335280" y="346509"/>
            <a:ext cx="11600119" cy="830997"/>
          </a:xfrm>
          <a:prstGeom prst="rect">
            <a:avLst/>
          </a:prstGeom>
          <a:noFill/>
        </p:spPr>
        <p:txBody>
          <a:bodyPr wrap="square" rtlCol="0">
            <a:spAutoFit/>
          </a:bodyPr>
          <a:lstStyle/>
          <a:p>
            <a:pPr algn="ctr"/>
            <a:r>
              <a:rPr lang="en-GB" sz="4800" b="1">
                <a:latin typeface="Gotham Light" panose="02000603030000020004" pitchFamily="2" charset="0"/>
              </a:rPr>
              <a:t>Year 2 Team</a:t>
            </a:r>
          </a:p>
        </p:txBody>
      </p:sp>
    </p:spTree>
    <p:extLst>
      <p:ext uri="{BB962C8B-B14F-4D97-AF65-F5344CB8AC3E}">
        <p14:creationId xmlns:p14="http://schemas.microsoft.com/office/powerpoint/2010/main" val="3185061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4968" y="327760"/>
            <a:ext cx="11259402" cy="1661993"/>
          </a:xfrm>
          <a:prstGeom prst="rect">
            <a:avLst/>
          </a:prstGeom>
          <a:noFill/>
        </p:spPr>
        <p:txBody>
          <a:bodyPr wrap="square" rtlCol="0">
            <a:spAutoFit/>
          </a:bodyPr>
          <a:lstStyle/>
          <a:p>
            <a:pPr algn="ctr"/>
            <a:r>
              <a:rPr lang="en-GB" sz="4400" b="1">
                <a:latin typeface="Gotham Light" panose="02000603030000020004" pitchFamily="2" charset="0"/>
              </a:rPr>
              <a:t>Topics</a:t>
            </a:r>
          </a:p>
          <a:p>
            <a:pPr algn="ctr"/>
            <a:endParaRPr lang="en-GB" sz="4400" b="1">
              <a:latin typeface="Gotham Light" panose="02000603030000020004" pitchFamily="2" charset="0"/>
            </a:endParaRPr>
          </a:p>
          <a:p>
            <a:pPr algn="ctr"/>
            <a:endParaRPr lang="en-GB" sz="1400">
              <a:latin typeface="Gotham Light" panose="02000603030000020004" pitchFamily="2" charset="0"/>
            </a:endParaRPr>
          </a:p>
        </p:txBody>
      </p:sp>
      <p:pic>
        <p:nvPicPr>
          <p:cNvPr id="1027" name="Picture 3" descr="P:\Templates\Logos\BWMAT Logos\HT - Badge Logo Bath&amp;Well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 name="Table 1"/>
          <p:cNvGraphicFramePr>
            <a:graphicFrameLocks noGrp="1"/>
          </p:cNvGraphicFramePr>
          <p:nvPr>
            <p:extLst>
              <p:ext uri="{D42A27DB-BD31-4B8C-83A1-F6EECF244321}">
                <p14:modId xmlns:p14="http://schemas.microsoft.com/office/powerpoint/2010/main" val="1060423706"/>
              </p:ext>
            </p:extLst>
          </p:nvPr>
        </p:nvGraphicFramePr>
        <p:xfrm>
          <a:off x="427630" y="1191578"/>
          <a:ext cx="11391855" cy="4023360"/>
        </p:xfrm>
        <a:graphic>
          <a:graphicData uri="http://schemas.openxmlformats.org/drawingml/2006/table">
            <a:tbl>
              <a:tblPr firstRow="1" bandRow="1">
                <a:tableStyleId>{5940675A-B579-460E-94D1-54222C63F5DA}</a:tableStyleId>
              </a:tblPr>
              <a:tblGrid>
                <a:gridCol w="3797285">
                  <a:extLst>
                    <a:ext uri="{9D8B030D-6E8A-4147-A177-3AD203B41FA5}">
                      <a16:colId xmlns:a16="http://schemas.microsoft.com/office/drawing/2014/main" val="1886066621"/>
                    </a:ext>
                  </a:extLst>
                </a:gridCol>
                <a:gridCol w="3797285">
                  <a:extLst>
                    <a:ext uri="{9D8B030D-6E8A-4147-A177-3AD203B41FA5}">
                      <a16:colId xmlns:a16="http://schemas.microsoft.com/office/drawing/2014/main" val="3209605412"/>
                    </a:ext>
                  </a:extLst>
                </a:gridCol>
                <a:gridCol w="3797285">
                  <a:extLst>
                    <a:ext uri="{9D8B030D-6E8A-4147-A177-3AD203B41FA5}">
                      <a16:colId xmlns:a16="http://schemas.microsoft.com/office/drawing/2014/main" val="1002007577"/>
                    </a:ext>
                  </a:extLst>
                </a:gridCol>
              </a:tblGrid>
              <a:tr h="370840">
                <a:tc>
                  <a:txBody>
                    <a:bodyPr/>
                    <a:lstStyle/>
                    <a:p>
                      <a:pPr algn="ctr"/>
                      <a:r>
                        <a:rPr lang="en-GB" sz="2800" b="1">
                          <a:latin typeface="Gotham Light" panose="02000603030000020004" pitchFamily="2" charset="0"/>
                        </a:rPr>
                        <a:t>Autumn</a:t>
                      </a:r>
                    </a:p>
                  </a:txBody>
                  <a:tcPr/>
                </a:tc>
                <a:tc>
                  <a:txBody>
                    <a:bodyPr/>
                    <a:lstStyle/>
                    <a:p>
                      <a:pPr algn="ctr"/>
                      <a:r>
                        <a:rPr lang="en-GB" sz="2800" b="1">
                          <a:latin typeface="Gotham Light" panose="02000603030000020004" pitchFamily="2" charset="0"/>
                        </a:rPr>
                        <a:t>Spring</a:t>
                      </a:r>
                    </a:p>
                  </a:txBody>
                  <a:tcPr/>
                </a:tc>
                <a:tc>
                  <a:txBody>
                    <a:bodyPr/>
                    <a:lstStyle/>
                    <a:p>
                      <a:pPr algn="ctr"/>
                      <a:r>
                        <a:rPr lang="en-GB" sz="2800" b="1">
                          <a:latin typeface="Gotham Light" panose="02000603030000020004" pitchFamily="2" charset="0"/>
                        </a:rPr>
                        <a:t>Summer</a:t>
                      </a:r>
                    </a:p>
                  </a:txBody>
                  <a:tcPr/>
                </a:tc>
                <a:extLst>
                  <a:ext uri="{0D108BD9-81ED-4DB2-BD59-A6C34878D82A}">
                    <a16:rowId xmlns:a16="http://schemas.microsoft.com/office/drawing/2014/main" val="1105294477"/>
                  </a:ext>
                </a:extLst>
              </a:tr>
              <a:tr h="370840">
                <a:tc>
                  <a:txBody>
                    <a:bodyPr/>
                    <a:lstStyle/>
                    <a:p>
                      <a:r>
                        <a:rPr lang="en-GB" sz="2400" dirty="0">
                          <a:latin typeface="Gotham Light" panose="02000603030000020004" pitchFamily="2" charset="0"/>
                        </a:rPr>
                        <a:t>From Field to Fork</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600" baseline="0" dirty="0">
                          <a:latin typeface="Gotham Light" panose="02000603030000020004" pitchFamily="2" charset="0"/>
                        </a:rPr>
                        <a:t>Science: Animals including humans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600" baseline="0" dirty="0">
                        <a:latin typeface="Gotham Light" panose="02000603030000020004" pitchFamily="2"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2400" dirty="0">
                          <a:latin typeface="Gotham Light" panose="02000603030000020004" pitchFamily="2" charset="0"/>
                        </a:rPr>
                        <a:t>Remember </a:t>
                      </a:r>
                      <a:r>
                        <a:rPr lang="en-GB" sz="2400" dirty="0" err="1">
                          <a:latin typeface="Gotham Light" panose="02000603030000020004" pitchFamily="2" charset="0"/>
                        </a:rPr>
                        <a:t>Remember</a:t>
                      </a:r>
                      <a:r>
                        <a:rPr lang="en-GB" sz="2400" dirty="0">
                          <a:latin typeface="Gotham Light" panose="02000603030000020004" pitchFamily="2" charset="0"/>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600" baseline="0" dirty="0">
                          <a:latin typeface="Gotham Light" panose="02000603030000020004" pitchFamily="2" charset="0"/>
                        </a:rPr>
                        <a:t>History: The Gunpowder Plot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600" baseline="0" dirty="0">
                          <a:latin typeface="Gotham Light" panose="02000603030000020004" pitchFamily="2" charset="0"/>
                        </a:rPr>
                        <a:t>Art: Andrew Goldsworthy Study</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600" dirty="0">
                        <a:latin typeface="Gotham Light" panose="02000603030000020004" pitchFamily="2" charset="0"/>
                      </a:endParaRPr>
                    </a:p>
                    <a:p>
                      <a:r>
                        <a:rPr lang="en-GB" sz="2400" dirty="0">
                          <a:latin typeface="Gotham Light" panose="02000603030000020004" pitchFamily="2" charset="0"/>
                        </a:rPr>
                        <a:t>Twisted Tales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600" dirty="0">
                          <a:latin typeface="Gotham Light" panose="02000603030000020004" pitchFamily="2" charset="0"/>
                        </a:rPr>
                        <a:t>Science: Materials</a:t>
                      </a:r>
                    </a:p>
                    <a:p>
                      <a:pPr marL="285750" indent="-285750">
                        <a:buFont typeface="Wingdings" panose="05000000000000000000" pitchFamily="2" charset="2"/>
                        <a:buChar char="Ø"/>
                      </a:pPr>
                      <a:r>
                        <a:rPr lang="en-GB" sz="1600" dirty="0">
                          <a:latin typeface="Gotham Light" panose="02000603030000020004" pitchFamily="2" charset="0"/>
                        </a:rPr>
                        <a:t>DT: Structures</a:t>
                      </a:r>
                    </a:p>
                    <a:p>
                      <a:pPr marL="285750" indent="-285750">
                        <a:buFont typeface="Wingdings" panose="05000000000000000000" pitchFamily="2" charset="2"/>
                        <a:buChar char="Ø"/>
                      </a:pPr>
                      <a:endParaRPr lang="en-GB" sz="1600" dirty="0">
                        <a:latin typeface="Gotham Light" panose="0200060303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latin typeface="Gotham Light" panose="02000603030000020004" pitchFamily="2" charset="0"/>
                        </a:rPr>
                        <a:t>Christmas</a:t>
                      </a:r>
                    </a:p>
                  </a:txBody>
                  <a:tcPr/>
                </a:tc>
                <a:tc>
                  <a:txBody>
                    <a:bodyPr/>
                    <a:lstStyle/>
                    <a:p>
                      <a:r>
                        <a:rPr lang="en-GB" sz="2400">
                          <a:latin typeface="Gotham Light" panose="02000603030000020004" pitchFamily="2" charset="0"/>
                        </a:rPr>
                        <a:t>Famous Nurses</a:t>
                      </a:r>
                    </a:p>
                    <a:p>
                      <a:pPr marL="285750" indent="-285750">
                        <a:buFont typeface="Wingdings" panose="05000000000000000000" pitchFamily="2" charset="2"/>
                        <a:buChar char="Ø"/>
                      </a:pPr>
                      <a:r>
                        <a:rPr lang="en-GB" sz="1600">
                          <a:latin typeface="Gotham Light" panose="02000603030000020004" pitchFamily="2" charset="0"/>
                        </a:rPr>
                        <a:t>History: Florence Nightingale</a:t>
                      </a:r>
                    </a:p>
                    <a:p>
                      <a:pPr marL="285750" indent="-285750">
                        <a:buFont typeface="Wingdings" panose="05000000000000000000" pitchFamily="2" charset="2"/>
                        <a:buChar char="Ø"/>
                      </a:pPr>
                      <a:r>
                        <a:rPr lang="en-GB" sz="1600">
                          <a:latin typeface="Gotham Light" panose="02000603030000020004" pitchFamily="2" charset="0"/>
                        </a:rPr>
                        <a:t>DT: Textiles</a:t>
                      </a:r>
                    </a:p>
                    <a:p>
                      <a:endParaRPr lang="en-GB" sz="2400">
                        <a:latin typeface="Gotham Light" panose="0200060303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a:latin typeface="Gotham Light" panose="02000603030000020004" pitchFamily="2" charset="0"/>
                        </a:rPr>
                        <a:t>Ready, Steady, Grow!</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600">
                          <a:latin typeface="Gotham Light" panose="02000603030000020004" pitchFamily="2" charset="0"/>
                        </a:rPr>
                        <a:t>Science: Plants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600">
                          <a:latin typeface="Gotham Light" panose="02000603030000020004" pitchFamily="2" charset="0"/>
                        </a:rPr>
                        <a:t>Art: Margaret </a:t>
                      </a:r>
                      <a:r>
                        <a:rPr lang="en-GB" sz="1600" err="1">
                          <a:latin typeface="Gotham Light" panose="02000603030000020004" pitchFamily="2" charset="0"/>
                        </a:rPr>
                        <a:t>Flockton</a:t>
                      </a:r>
                      <a:r>
                        <a:rPr lang="en-GB" sz="1600">
                          <a:latin typeface="Gotham Light" panose="02000603030000020004" pitchFamily="2" charset="0"/>
                        </a:rPr>
                        <a:t> Study</a:t>
                      </a:r>
                    </a:p>
                    <a:p>
                      <a:endParaRPr lang="en-GB" sz="2400">
                        <a:latin typeface="Gotham Light" panose="02000603030000020004"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aseline="0" dirty="0">
                          <a:latin typeface="Gotham Light" panose="02000603030000020004" pitchFamily="2" charset="0"/>
                        </a:rPr>
                        <a:t>Around the World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600" baseline="0" dirty="0">
                          <a:latin typeface="Gotham Light" panose="02000603030000020004" pitchFamily="2" charset="0"/>
                        </a:rPr>
                        <a:t>Geography: Locational Knowledge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600" baseline="0" dirty="0">
                          <a:latin typeface="Gotham Light" panose="02000603030000020004" pitchFamily="2" charset="0"/>
                        </a:rPr>
                        <a:t>Geography: Place Knowledge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600" baseline="0" dirty="0">
                          <a:latin typeface="Gotham Light" panose="02000603030000020004" pitchFamily="2" charset="0"/>
                        </a:rPr>
                        <a:t>Geography: Geographical Skills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GB" sz="1600" baseline="0" dirty="0">
                        <a:latin typeface="Gotham Light" panose="02000603030000020004" pitchFamily="2"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600" baseline="0" dirty="0">
                          <a:latin typeface="Gotham Light" panose="02000603030000020004" pitchFamily="2" charset="0"/>
                        </a:rPr>
                        <a:t>Science: Living things and their habitats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GB" sz="1600" baseline="0" dirty="0">
                        <a:latin typeface="Gotham Light" panose="02000603030000020004" pitchFamily="2" charset="0"/>
                      </a:endParaRPr>
                    </a:p>
                    <a:p>
                      <a:pPr marL="285750" indent="-285750">
                        <a:buFont typeface="Wingdings" panose="05000000000000000000" pitchFamily="2" charset="2"/>
                        <a:buChar char="Ø"/>
                      </a:pPr>
                      <a:r>
                        <a:rPr lang="en-GB" sz="1600" baseline="0" dirty="0">
                          <a:latin typeface="Gotham Light" panose="02000603030000020004" pitchFamily="2" charset="0"/>
                        </a:rPr>
                        <a:t>Art: Edward Tingatinga Study</a:t>
                      </a:r>
                    </a:p>
                    <a:p>
                      <a:pPr marL="0" indent="0">
                        <a:buFont typeface="Wingdings" panose="05000000000000000000" pitchFamily="2" charset="2"/>
                        <a:buNone/>
                      </a:pPr>
                      <a:endParaRPr lang="en-GB" sz="1600" baseline="0" dirty="0">
                        <a:latin typeface="Gotham Light" panose="02000603030000020004" pitchFamily="2" charset="0"/>
                      </a:endParaRPr>
                    </a:p>
                    <a:p>
                      <a:pPr marL="0" indent="0">
                        <a:buFont typeface="Wingdings" panose="05000000000000000000" pitchFamily="2" charset="2"/>
                        <a:buNone/>
                      </a:pPr>
                      <a:r>
                        <a:rPr lang="en-GB" sz="1800" baseline="0" dirty="0">
                          <a:latin typeface="Gotham Light" panose="02000603030000020004" pitchFamily="2" charset="0"/>
                        </a:rPr>
                        <a:t>End-of-year Trip</a:t>
                      </a:r>
                    </a:p>
                  </a:txBody>
                  <a:tcPr/>
                </a:tc>
                <a:extLst>
                  <a:ext uri="{0D108BD9-81ED-4DB2-BD59-A6C34878D82A}">
                    <a16:rowId xmlns:a16="http://schemas.microsoft.com/office/drawing/2014/main" val="769026597"/>
                  </a:ext>
                </a:extLst>
              </a:tr>
            </a:tbl>
          </a:graphicData>
        </a:graphic>
      </p:graphicFrame>
    </p:spTree>
    <p:extLst>
      <p:ext uri="{BB962C8B-B14F-4D97-AF65-F5344CB8AC3E}">
        <p14:creationId xmlns:p14="http://schemas.microsoft.com/office/powerpoint/2010/main" val="1803434981"/>
      </p:ext>
    </p:extLst>
  </p:cSld>
  <p:clrMapOvr>
    <a:masterClrMapping/>
  </p:clrMapOvr>
  <mc:AlternateContent xmlns:mc="http://schemas.openxmlformats.org/markup-compatibility/2006" xmlns:p14="http://schemas.microsoft.com/office/powerpoint/2010/main">
    <mc:Choice Requires="p14">
      <p:transition spd="slow" p14:dur="2000" advTm="96569"/>
    </mc:Choice>
    <mc:Fallback xmlns="">
      <p:transition spd="slow" advTm="9656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4968" y="327760"/>
            <a:ext cx="11259402" cy="769441"/>
          </a:xfrm>
          <a:prstGeom prst="rect">
            <a:avLst/>
          </a:prstGeom>
          <a:noFill/>
        </p:spPr>
        <p:txBody>
          <a:bodyPr wrap="square" rtlCol="0">
            <a:spAutoFit/>
          </a:bodyPr>
          <a:lstStyle/>
          <a:p>
            <a:pPr algn="ctr"/>
            <a:r>
              <a:rPr lang="en-GB" sz="4400" b="1">
                <a:latin typeface="Gotham Light" panose="02000603030000020004" pitchFamily="2" charset="0"/>
              </a:rPr>
              <a:t>Maths</a:t>
            </a:r>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2">
            <a:extLst>
              <a:ext uri="{FF2B5EF4-FFF2-40B4-BE49-F238E27FC236}">
                <a16:creationId xmlns:a16="http://schemas.microsoft.com/office/drawing/2014/main" id="{B08B235E-57BA-1673-1AD7-078CFFEF018E}"/>
              </a:ext>
            </a:extLst>
          </p:cNvPr>
          <p:cNvSpPr txBox="1">
            <a:spLocks/>
          </p:cNvSpPr>
          <p:nvPr/>
        </p:nvSpPr>
        <p:spPr>
          <a:xfrm>
            <a:off x="1233696" y="1196361"/>
            <a:ext cx="4476587" cy="2832804"/>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en-GB" sz="2400" b="1">
                <a:latin typeface="Gotham Light" pitchFamily="50" charset="0"/>
              </a:rPr>
              <a:t>Daily Maths lessons:</a:t>
            </a:r>
          </a:p>
          <a:p>
            <a:pPr lvl="1">
              <a:buFont typeface="Arial" panose="020B0604020202020204" pitchFamily="34" charset="0"/>
              <a:buChar char="•"/>
              <a:defRPr/>
            </a:pPr>
            <a:r>
              <a:rPr lang="en-GB" sz="2000">
                <a:latin typeface="Gotham Light" pitchFamily="50" charset="0"/>
              </a:rPr>
              <a:t>Place Value </a:t>
            </a:r>
          </a:p>
          <a:p>
            <a:pPr lvl="1">
              <a:buFont typeface="Arial" panose="020B0604020202020204" pitchFamily="34" charset="0"/>
              <a:buChar char="•"/>
              <a:defRPr/>
            </a:pPr>
            <a:r>
              <a:rPr lang="en-GB" sz="2000">
                <a:latin typeface="Gotham Light" pitchFamily="50" charset="0"/>
              </a:rPr>
              <a:t>Multiplication and division</a:t>
            </a:r>
          </a:p>
          <a:p>
            <a:pPr lvl="1">
              <a:buFont typeface="Arial" panose="020B0604020202020204" pitchFamily="34" charset="0"/>
              <a:buChar char="•"/>
              <a:defRPr/>
            </a:pPr>
            <a:r>
              <a:rPr lang="en-GB" sz="2000">
                <a:latin typeface="Gotham Light" pitchFamily="50" charset="0"/>
              </a:rPr>
              <a:t>Fractions</a:t>
            </a:r>
          </a:p>
          <a:p>
            <a:pPr lvl="1">
              <a:buFont typeface="Arial" panose="020B0604020202020204" pitchFamily="34" charset="0"/>
              <a:buChar char="•"/>
              <a:defRPr/>
            </a:pPr>
            <a:r>
              <a:rPr lang="en-GB" sz="2000">
                <a:latin typeface="Gotham Light" pitchFamily="50" charset="0"/>
              </a:rPr>
              <a:t>Time</a:t>
            </a:r>
          </a:p>
          <a:p>
            <a:pPr lvl="1">
              <a:buFont typeface="Arial" panose="020B0604020202020204" pitchFamily="34" charset="0"/>
              <a:buChar char="•"/>
              <a:defRPr/>
            </a:pPr>
            <a:r>
              <a:rPr lang="en-GB" sz="2000">
                <a:latin typeface="Gotham Light" pitchFamily="50" charset="0"/>
              </a:rPr>
              <a:t>Statistics</a:t>
            </a:r>
          </a:p>
          <a:p>
            <a:pPr lvl="1">
              <a:buFont typeface="Arial" panose="020B0604020202020204" pitchFamily="34" charset="0"/>
              <a:buChar char="•"/>
              <a:defRPr/>
            </a:pPr>
            <a:endParaRPr lang="en-GB" sz="2000">
              <a:latin typeface="Gotham Light" pitchFamily="50" charset="0"/>
            </a:endParaRPr>
          </a:p>
          <a:p>
            <a:endParaRPr lang="en-US" sz="2400">
              <a:latin typeface="Gotham Light" pitchFamily="50" charset="0"/>
            </a:endParaRPr>
          </a:p>
        </p:txBody>
      </p:sp>
      <p:sp>
        <p:nvSpPr>
          <p:cNvPr id="4" name="Content Placeholder 2">
            <a:extLst>
              <a:ext uri="{FF2B5EF4-FFF2-40B4-BE49-F238E27FC236}">
                <a16:creationId xmlns:a16="http://schemas.microsoft.com/office/drawing/2014/main" id="{50B09808-52B1-5511-F09D-075BD846560D}"/>
              </a:ext>
            </a:extLst>
          </p:cNvPr>
          <p:cNvSpPr txBox="1">
            <a:spLocks/>
          </p:cNvSpPr>
          <p:nvPr/>
        </p:nvSpPr>
        <p:spPr>
          <a:xfrm>
            <a:off x="5705331" y="1280999"/>
            <a:ext cx="5304082" cy="2232639"/>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Font typeface="Arial" panose="020B0604020202020204" pitchFamily="34" charset="0"/>
              <a:buChar char="•"/>
              <a:defRPr/>
            </a:pPr>
            <a:endParaRPr lang="en-GB" sz="2000">
              <a:latin typeface="Gotham Light" pitchFamily="50" charset="0"/>
            </a:endParaRPr>
          </a:p>
          <a:p>
            <a:pPr lvl="1">
              <a:buFont typeface="Arial" panose="020B0604020202020204" pitchFamily="34" charset="0"/>
              <a:buChar char="•"/>
              <a:defRPr/>
            </a:pPr>
            <a:r>
              <a:rPr lang="en-GB" sz="2000">
                <a:latin typeface="Gotham Light" pitchFamily="50" charset="0"/>
              </a:rPr>
              <a:t>Addition and subtraction</a:t>
            </a:r>
          </a:p>
          <a:p>
            <a:pPr lvl="1">
              <a:buFont typeface="Arial" panose="020B0604020202020204" pitchFamily="34" charset="0"/>
              <a:buChar char="•"/>
              <a:defRPr/>
            </a:pPr>
            <a:r>
              <a:rPr lang="en-GB" sz="2000">
                <a:latin typeface="Gotham Light" pitchFamily="50" charset="0"/>
              </a:rPr>
              <a:t>Money</a:t>
            </a:r>
          </a:p>
          <a:p>
            <a:pPr lvl="1">
              <a:buFont typeface="Arial" panose="020B0604020202020204" pitchFamily="34" charset="0"/>
              <a:buChar char="•"/>
              <a:defRPr/>
            </a:pPr>
            <a:r>
              <a:rPr lang="en-GB" sz="2000">
                <a:latin typeface="Gotham Light" pitchFamily="50" charset="0"/>
              </a:rPr>
              <a:t>Shape</a:t>
            </a:r>
          </a:p>
          <a:p>
            <a:pPr lvl="1">
              <a:buFont typeface="Arial" panose="020B0604020202020204" pitchFamily="34" charset="0"/>
              <a:buChar char="•"/>
              <a:defRPr/>
            </a:pPr>
            <a:r>
              <a:rPr lang="en-GB" sz="2000">
                <a:latin typeface="Gotham Light" pitchFamily="50" charset="0"/>
              </a:rPr>
              <a:t>Measurement</a:t>
            </a:r>
          </a:p>
          <a:p>
            <a:pPr lvl="1">
              <a:buFont typeface="Arial" panose="020B0604020202020204" pitchFamily="34" charset="0"/>
              <a:buChar char="•"/>
              <a:defRPr/>
            </a:pPr>
            <a:r>
              <a:rPr lang="en-GB" sz="2000">
                <a:latin typeface="Gotham Light" pitchFamily="50" charset="0"/>
              </a:rPr>
              <a:t>Position and Direction </a:t>
            </a:r>
          </a:p>
        </p:txBody>
      </p:sp>
      <p:sp>
        <p:nvSpPr>
          <p:cNvPr id="7" name="TextBox 6">
            <a:extLst>
              <a:ext uri="{FF2B5EF4-FFF2-40B4-BE49-F238E27FC236}">
                <a16:creationId xmlns:a16="http://schemas.microsoft.com/office/drawing/2014/main" id="{A4710AB4-692C-86BD-F094-30D85098DA40}"/>
              </a:ext>
            </a:extLst>
          </p:cNvPr>
          <p:cNvSpPr txBox="1"/>
          <p:nvPr/>
        </p:nvSpPr>
        <p:spPr>
          <a:xfrm>
            <a:off x="1452446" y="4225857"/>
            <a:ext cx="9252723" cy="1631216"/>
          </a:xfrm>
          <a:prstGeom prst="rect">
            <a:avLst/>
          </a:prstGeom>
          <a:noFill/>
        </p:spPr>
        <p:txBody>
          <a:bodyPr wrap="square">
            <a:spAutoFit/>
          </a:bodyPr>
          <a:lstStyle/>
          <a:p>
            <a:pPr marL="0" indent="0">
              <a:buNone/>
              <a:defRPr/>
            </a:pPr>
            <a:r>
              <a:rPr lang="en-GB" sz="2000">
                <a:latin typeface="Gotham Light" pitchFamily="50" charset="0"/>
              </a:rPr>
              <a:t>Mastering Number Programme – daily arithmetic lessons</a:t>
            </a:r>
          </a:p>
          <a:p>
            <a:pPr marL="0" indent="0">
              <a:buNone/>
              <a:defRPr/>
            </a:pPr>
            <a:endParaRPr lang="en-GB" sz="2000">
              <a:latin typeface="Gotham Light" pitchFamily="50" charset="0"/>
            </a:endParaRPr>
          </a:p>
          <a:p>
            <a:pPr marL="0" indent="0">
              <a:buNone/>
              <a:defRPr/>
            </a:pPr>
            <a:r>
              <a:rPr lang="en-GB" sz="2000">
                <a:latin typeface="Gotham Light" pitchFamily="50" charset="0"/>
              </a:rPr>
              <a:t>Maths Skills – independent practice of previously taught arithmetic </a:t>
            </a:r>
          </a:p>
          <a:p>
            <a:pPr marL="0" indent="0">
              <a:buNone/>
              <a:defRPr/>
            </a:pPr>
            <a:endParaRPr lang="en-GB" sz="2000">
              <a:latin typeface="Gotham Light" pitchFamily="50" charset="0"/>
            </a:endParaRPr>
          </a:p>
          <a:p>
            <a:pPr marL="0" indent="0">
              <a:buNone/>
              <a:defRPr/>
            </a:pPr>
            <a:r>
              <a:rPr lang="en-GB" sz="2000">
                <a:latin typeface="Gotham Light" pitchFamily="50" charset="0"/>
              </a:rPr>
              <a:t>Weekly Times Tables test - introduced in the summer term.</a:t>
            </a:r>
          </a:p>
        </p:txBody>
      </p:sp>
      <p:pic>
        <p:nvPicPr>
          <p:cNvPr id="6" name="Recorded Sound">
            <a:hlinkClick r:id="" action="ppaction://media"/>
            <a:extLst>
              <a:ext uri="{FF2B5EF4-FFF2-40B4-BE49-F238E27FC236}">
                <a16:creationId xmlns:a16="http://schemas.microsoft.com/office/drawing/2014/main" id="{AF299FCC-4CD4-0A21-B647-93DBC0034A2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05169" y="5857073"/>
            <a:ext cx="406400" cy="406400"/>
          </a:xfrm>
          <a:prstGeom prst="rect">
            <a:avLst/>
          </a:prstGeom>
        </p:spPr>
      </p:pic>
    </p:spTree>
    <p:extLst>
      <p:ext uri="{BB962C8B-B14F-4D97-AF65-F5344CB8AC3E}">
        <p14:creationId xmlns:p14="http://schemas.microsoft.com/office/powerpoint/2010/main" val="220733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3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250B8-BB93-385A-2B3E-7C2188EDFC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7F3036-40FF-D726-47A4-658B35B59E9C}"/>
              </a:ext>
            </a:extLst>
          </p:cNvPr>
          <p:cNvSpPr txBox="1"/>
          <p:nvPr/>
        </p:nvSpPr>
        <p:spPr>
          <a:xfrm>
            <a:off x="504968" y="283156"/>
            <a:ext cx="11259402" cy="5755422"/>
          </a:xfrm>
          <a:prstGeom prst="rect">
            <a:avLst/>
          </a:prstGeom>
          <a:noFill/>
        </p:spPr>
        <p:txBody>
          <a:bodyPr wrap="square" rtlCol="0">
            <a:spAutoFit/>
          </a:bodyPr>
          <a:lstStyle/>
          <a:p>
            <a:pPr algn="ctr"/>
            <a:r>
              <a:rPr lang="en-GB" sz="4400" dirty="0">
                <a:latin typeface="Gotham Light" panose="02000603030000020004" pitchFamily="2" charset="0"/>
              </a:rPr>
              <a:t>English - Reading</a:t>
            </a:r>
          </a:p>
          <a:p>
            <a:endParaRPr lang="en-GB" sz="3200" dirty="0">
              <a:latin typeface="Gotham Light" panose="02000603030000020004" pitchFamily="2" charset="0"/>
            </a:endParaRPr>
          </a:p>
          <a:p>
            <a:pPr marL="571500" indent="-571500">
              <a:buFont typeface="Arial" panose="020B0604020202020204" pitchFamily="34" charset="0"/>
              <a:buChar char="•"/>
            </a:pPr>
            <a:r>
              <a:rPr lang="en-GB" sz="2400" b="1" dirty="0">
                <a:latin typeface="Gotham Light" panose="02000603030000020004" pitchFamily="2" charset="0"/>
              </a:rPr>
              <a:t>Guided Reading: </a:t>
            </a:r>
            <a:r>
              <a:rPr lang="en-GB" sz="2400" dirty="0">
                <a:latin typeface="Gotham Light" panose="02000603030000020004" pitchFamily="2" charset="0"/>
              </a:rPr>
              <a:t>mix of small group reading and whole class teaching, with books linked to the children’s reading level and activities matched to their ability.</a:t>
            </a:r>
          </a:p>
          <a:p>
            <a:pPr marL="571500" indent="-571500">
              <a:buFont typeface="Arial" panose="020B0604020202020204" pitchFamily="34" charset="0"/>
              <a:buChar char="•"/>
            </a:pPr>
            <a:endParaRPr lang="en-GB" sz="2400" b="1" dirty="0">
              <a:latin typeface="Gotham Light" panose="02000603030000020004" pitchFamily="2" charset="0"/>
            </a:endParaRPr>
          </a:p>
          <a:p>
            <a:pPr marL="571500" indent="-571500">
              <a:buFont typeface="Arial" panose="020B0604020202020204" pitchFamily="34" charset="0"/>
              <a:buChar char="•"/>
            </a:pPr>
            <a:r>
              <a:rPr lang="en-GB" sz="2400" b="1" dirty="0">
                <a:latin typeface="Gotham Light" panose="02000603030000020004" pitchFamily="2" charset="0"/>
              </a:rPr>
              <a:t>Reading Books: </a:t>
            </a:r>
            <a:r>
              <a:rPr lang="en-GB" sz="2400" dirty="0">
                <a:latin typeface="Gotham Light" panose="02000603030000020004" pitchFamily="2" charset="0"/>
              </a:rPr>
              <a:t>Children who are reading Little Wandle books in guided reading will read this same book at home.  These books can be read several times during the week.  They will be changed each week after the guided reading session.  </a:t>
            </a:r>
          </a:p>
          <a:p>
            <a:pPr marL="623888"/>
            <a:r>
              <a:rPr lang="en-GB" sz="2400" dirty="0">
                <a:latin typeface="Gotham Light" panose="02000603030000020004" pitchFamily="2" charset="0"/>
              </a:rPr>
              <a:t>Children who have reached the end of the Little Wandle scheme will bring home a book from our ‘free reading’ range which are graded in colours.  These can be changed as frequently as needed.</a:t>
            </a:r>
            <a:endParaRPr lang="en-GB" sz="3200" dirty="0">
              <a:latin typeface="Gotham Light" panose="02000603030000020004" pitchFamily="2" charset="0"/>
            </a:endParaRPr>
          </a:p>
          <a:p>
            <a:endParaRPr lang="en-GB" sz="3600" dirty="0"/>
          </a:p>
          <a:p>
            <a:pPr algn="ctr"/>
            <a:endParaRPr lang="en-GB" sz="4000" dirty="0"/>
          </a:p>
        </p:txBody>
      </p:sp>
      <p:pic>
        <p:nvPicPr>
          <p:cNvPr id="1027" name="Picture 3" descr="P:\Templates\Logos\BWMAT Logos\HT - Badge Logo Bath&amp;Wells.png">
            <a:extLst>
              <a:ext uri="{FF2B5EF4-FFF2-40B4-BE49-F238E27FC236}">
                <a16:creationId xmlns:a16="http://schemas.microsoft.com/office/drawing/2014/main" id="{C3D80A77-CB30-9022-6AC4-6D3CFD077D3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1E4A52F-5B0E-F87F-E395-8DDD4DFA404B}"/>
              </a:ext>
            </a:extLst>
          </p:cNvPr>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Recorded Sound">
            <a:hlinkClick r:id="" action="ppaction://media"/>
            <a:extLst>
              <a:ext uri="{FF2B5EF4-FFF2-40B4-BE49-F238E27FC236}">
                <a16:creationId xmlns:a16="http://schemas.microsoft.com/office/drawing/2014/main" id="{72973D2A-6CA6-A07C-B243-F7F7B588D8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95824" y="5927589"/>
            <a:ext cx="406400" cy="406400"/>
          </a:xfrm>
          <a:prstGeom prst="rect">
            <a:avLst/>
          </a:prstGeom>
        </p:spPr>
      </p:pic>
    </p:spTree>
    <p:extLst>
      <p:ext uri="{BB962C8B-B14F-4D97-AF65-F5344CB8AC3E}">
        <p14:creationId xmlns:p14="http://schemas.microsoft.com/office/powerpoint/2010/main" val="38127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589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4968" y="327760"/>
            <a:ext cx="11259402" cy="5755422"/>
          </a:xfrm>
          <a:prstGeom prst="rect">
            <a:avLst/>
          </a:prstGeom>
          <a:noFill/>
        </p:spPr>
        <p:txBody>
          <a:bodyPr wrap="square" rtlCol="0">
            <a:spAutoFit/>
          </a:bodyPr>
          <a:lstStyle/>
          <a:p>
            <a:pPr algn="ctr"/>
            <a:r>
              <a:rPr lang="en-GB" sz="4400" dirty="0">
                <a:latin typeface="Gotham Light" panose="02000603030000020004" pitchFamily="2" charset="0"/>
              </a:rPr>
              <a:t>English - Writing and Handwriting</a:t>
            </a:r>
          </a:p>
          <a:p>
            <a:endParaRPr lang="en-GB" sz="3200" dirty="0">
              <a:latin typeface="Gotham Light" panose="02000603030000020004" pitchFamily="2" charset="0"/>
            </a:endParaRPr>
          </a:p>
          <a:p>
            <a:pPr marL="571500" indent="-571500">
              <a:buFont typeface="Arial" panose="020B0604020202020204" pitchFamily="34" charset="0"/>
              <a:buChar char="•"/>
            </a:pPr>
            <a:r>
              <a:rPr lang="en-GB" sz="2400" b="1" dirty="0">
                <a:latin typeface="Gotham Light" panose="02000603030000020004" pitchFamily="2" charset="0"/>
              </a:rPr>
              <a:t>Writing</a:t>
            </a:r>
            <a:r>
              <a:rPr lang="en-GB" sz="2400" dirty="0">
                <a:latin typeface="Gotham Light" panose="02000603030000020004" pitchFamily="2" charset="0"/>
              </a:rPr>
              <a:t>: mix of narrative and non-fiction covering a range of genres over the year, with grammar embedded within the unit and opportunities for supported and extended writing within each unit.</a:t>
            </a:r>
          </a:p>
          <a:p>
            <a:pPr marL="571500" indent="-571500">
              <a:buFont typeface="Arial" panose="020B0604020202020204" pitchFamily="34" charset="0"/>
              <a:buChar char="•"/>
            </a:pPr>
            <a:endParaRPr lang="en-GB" sz="2400" dirty="0">
              <a:latin typeface="Gotham Light" panose="02000603030000020004" pitchFamily="2" charset="0"/>
            </a:endParaRPr>
          </a:p>
          <a:p>
            <a:pPr marL="571500" indent="-571500">
              <a:buFont typeface="Arial" panose="020B0604020202020204" pitchFamily="34" charset="0"/>
              <a:buChar char="•"/>
            </a:pPr>
            <a:r>
              <a:rPr lang="en-GB" sz="2400" b="1" dirty="0">
                <a:latin typeface="Gotham Light" panose="02000603030000020004" pitchFamily="2" charset="0"/>
              </a:rPr>
              <a:t>Handwriting: </a:t>
            </a:r>
            <a:r>
              <a:rPr lang="en-GB" sz="2400" dirty="0">
                <a:latin typeface="Gotham Light" panose="02000603030000020004" pitchFamily="2" charset="0"/>
              </a:rPr>
              <a:t>This will be taught 3-4 times per week.  We will revise letter formation and being to teach joins after half-term.</a:t>
            </a:r>
            <a:endParaRPr lang="en-GB" sz="2400" b="1" dirty="0">
              <a:latin typeface="Gotham Light" panose="02000603030000020004" pitchFamily="2" charset="0"/>
            </a:endParaRPr>
          </a:p>
          <a:p>
            <a:pPr marL="571500" indent="-571500">
              <a:buFont typeface="Arial" panose="020B0604020202020204" pitchFamily="34" charset="0"/>
              <a:buChar char="•"/>
            </a:pPr>
            <a:endParaRPr lang="en-GB" sz="2400" dirty="0">
              <a:latin typeface="Gotham Light" panose="02000603030000020004" pitchFamily="2" charset="0"/>
            </a:endParaRPr>
          </a:p>
          <a:p>
            <a:endParaRPr lang="en-GB" sz="2400" dirty="0">
              <a:latin typeface="Gotham Light" panose="02000603030000020004" pitchFamily="2" charset="0"/>
            </a:endParaRPr>
          </a:p>
          <a:p>
            <a:pPr marL="571500" indent="-571500">
              <a:buFont typeface="Arial" panose="020B0604020202020204" pitchFamily="34" charset="0"/>
              <a:buChar char="•"/>
            </a:pPr>
            <a:endParaRPr lang="en-GB" sz="2400">
              <a:latin typeface="Gotham Light" panose="02000603030000020004" pitchFamily="2" charset="0"/>
            </a:endParaRPr>
          </a:p>
          <a:p>
            <a:endParaRPr lang="en-GB" sz="3600"/>
          </a:p>
          <a:p>
            <a:pPr algn="ctr"/>
            <a:endParaRPr lang="en-GB" sz="4000" dirty="0"/>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Recorded Sound">
            <a:hlinkClick r:id="" action="ppaction://media"/>
            <a:extLst>
              <a:ext uri="{FF2B5EF4-FFF2-40B4-BE49-F238E27FC236}">
                <a16:creationId xmlns:a16="http://schemas.microsoft.com/office/drawing/2014/main" id="{4AA65255-401D-EF6B-7ACB-94B160B7E86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8478" y="5879982"/>
            <a:ext cx="406400" cy="406400"/>
          </a:xfrm>
          <a:prstGeom prst="rect">
            <a:avLst/>
          </a:prstGeom>
        </p:spPr>
      </p:pic>
    </p:spTree>
    <p:extLst>
      <p:ext uri="{BB962C8B-B14F-4D97-AF65-F5344CB8AC3E}">
        <p14:creationId xmlns:p14="http://schemas.microsoft.com/office/powerpoint/2010/main" val="67367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592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4968" y="327760"/>
            <a:ext cx="11259402" cy="7786747"/>
          </a:xfrm>
          <a:prstGeom prst="rect">
            <a:avLst/>
          </a:prstGeom>
          <a:noFill/>
        </p:spPr>
        <p:txBody>
          <a:bodyPr wrap="square" rtlCol="0">
            <a:spAutoFit/>
          </a:bodyPr>
          <a:lstStyle/>
          <a:p>
            <a:pPr algn="ctr"/>
            <a:r>
              <a:rPr lang="en-GB" sz="4400">
                <a:latin typeface="Gotham Light" panose="02000603030000020004" pitchFamily="2" charset="0"/>
              </a:rPr>
              <a:t>English – Phonics and Spelling</a:t>
            </a:r>
            <a:endParaRPr lang="en-GB" sz="3600">
              <a:latin typeface="Gotham Light" panose="02000603030000020004" pitchFamily="2" charset="0"/>
            </a:endParaRPr>
          </a:p>
          <a:p>
            <a:endParaRPr lang="en-GB" sz="2400">
              <a:latin typeface="Gotham Light" panose="02000603030000020004" pitchFamily="2" charset="0"/>
            </a:endParaRPr>
          </a:p>
          <a:p>
            <a:pPr marL="571500" indent="-571500">
              <a:buFont typeface="Arial" panose="020B0604020202020204" pitchFamily="34" charset="0"/>
              <a:buChar char="•"/>
            </a:pPr>
            <a:r>
              <a:rPr lang="en-GB" sz="2400" b="1">
                <a:latin typeface="Gotham Light" panose="02000603030000020004" pitchFamily="2" charset="0"/>
              </a:rPr>
              <a:t>Phonics</a:t>
            </a:r>
            <a:r>
              <a:rPr lang="en-GB" sz="2400">
                <a:latin typeface="Gotham Light" panose="02000603030000020004" pitchFamily="2" charset="0"/>
              </a:rPr>
              <a:t>: daily lessons continuing with the Little Wandle scheme and revising the phase 5 sounds before moving onto spelling after Christmas.</a:t>
            </a:r>
          </a:p>
          <a:p>
            <a:pPr marL="571500" indent="-571500">
              <a:buFont typeface="Arial" panose="020B0604020202020204" pitchFamily="34" charset="0"/>
              <a:buChar char="•"/>
            </a:pPr>
            <a:endParaRPr lang="en-GB" sz="2000">
              <a:latin typeface="Gotham Light" panose="02000603030000020004" pitchFamily="2" charset="0"/>
            </a:endParaRPr>
          </a:p>
          <a:p>
            <a:pPr marL="571500" indent="-571500">
              <a:buFont typeface="Arial" panose="020B0604020202020204" pitchFamily="34" charset="0"/>
              <a:buChar char="•"/>
            </a:pPr>
            <a:r>
              <a:rPr lang="en-GB" sz="2400" b="1">
                <a:latin typeface="Gotham Light" panose="02000603030000020004" pitchFamily="2" charset="0"/>
              </a:rPr>
              <a:t>Spellings: </a:t>
            </a:r>
            <a:r>
              <a:rPr lang="en-GB" sz="2400">
                <a:latin typeface="Gotham Light" panose="02000603030000020004" pitchFamily="2" charset="0"/>
              </a:rPr>
              <a:t>We will NOT be sending home spellings for the children to learn each week.  This is incorporated into our weekly lessons.  The children will also be learning the year 1 and 2 common exception words in school.  We will send these home during the term to help support you at home.</a:t>
            </a:r>
          </a:p>
          <a:p>
            <a:pPr marL="571500" indent="-571500">
              <a:buFont typeface="Arial" panose="020B0604020202020204" pitchFamily="34" charset="0"/>
              <a:buChar char="•"/>
            </a:pPr>
            <a:endParaRPr lang="en-GB" sz="2000">
              <a:latin typeface="Gotham Light" panose="02000603030000020004" pitchFamily="2" charset="0"/>
            </a:endParaRPr>
          </a:p>
          <a:p>
            <a:pPr marL="571500" indent="-571500">
              <a:buFont typeface="Arial" panose="020B0604020202020204" pitchFamily="34" charset="0"/>
              <a:buChar char="•"/>
            </a:pPr>
            <a:r>
              <a:rPr lang="en-GB" sz="2400" b="1">
                <a:latin typeface="Gotham Light" panose="02000603030000020004" pitchFamily="2" charset="0"/>
              </a:rPr>
              <a:t>Phonics Screening: </a:t>
            </a:r>
            <a:r>
              <a:rPr lang="en-GB" sz="2400">
                <a:latin typeface="Gotham Light" panose="02000603030000020004" pitchFamily="2" charset="0"/>
              </a:rPr>
              <a:t>This is repeated at the end of year 2 for any child who did not pass at the end of year 1.</a:t>
            </a:r>
          </a:p>
          <a:p>
            <a:pPr marL="571500" indent="-571500">
              <a:buFont typeface="Arial" panose="020B0604020202020204" pitchFamily="34" charset="0"/>
              <a:buChar char="•"/>
            </a:pPr>
            <a:endParaRPr lang="en-GB" sz="2000">
              <a:latin typeface="Gotham Light" panose="02000603030000020004" pitchFamily="2" charset="0"/>
            </a:endParaRPr>
          </a:p>
          <a:p>
            <a:pPr marL="571500" indent="-571500">
              <a:buFont typeface="Arial" panose="020B0604020202020204" pitchFamily="34" charset="0"/>
              <a:buChar char="•"/>
            </a:pPr>
            <a:endParaRPr lang="en-GB" sz="2400">
              <a:latin typeface="Gotham Light" panose="02000603030000020004" pitchFamily="2" charset="0"/>
            </a:endParaRPr>
          </a:p>
          <a:p>
            <a:pPr marL="571500" indent="-571500">
              <a:buFont typeface="Arial" panose="020B0604020202020204" pitchFamily="34" charset="0"/>
              <a:buChar char="•"/>
            </a:pPr>
            <a:endParaRPr lang="en-GB" sz="3200">
              <a:latin typeface="Gotham Light" panose="02000603030000020004" pitchFamily="2" charset="0"/>
            </a:endParaRPr>
          </a:p>
          <a:p>
            <a:endParaRPr lang="en-GB" sz="3600"/>
          </a:p>
          <a:p>
            <a:pPr algn="ctr"/>
            <a:endParaRPr lang="en-GB" sz="4000"/>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honics and Spelling">
            <a:hlinkClick r:id="" action="ppaction://media"/>
            <a:extLst>
              <a:ext uri="{FF2B5EF4-FFF2-40B4-BE49-F238E27FC236}">
                <a16:creationId xmlns:a16="http://schemas.microsoft.com/office/drawing/2014/main" id="{01703903-B34B-BBB0-45B2-AC05CE91E63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07061" y="5419678"/>
            <a:ext cx="406400" cy="406400"/>
          </a:xfrm>
          <a:prstGeom prst="rect">
            <a:avLst/>
          </a:prstGeom>
        </p:spPr>
      </p:pic>
    </p:spTree>
    <p:extLst>
      <p:ext uri="{BB962C8B-B14F-4D97-AF65-F5344CB8AC3E}">
        <p14:creationId xmlns:p14="http://schemas.microsoft.com/office/powerpoint/2010/main" val="653401253"/>
      </p:ext>
    </p:extLst>
  </p:cSld>
  <p:clrMapOvr>
    <a:masterClrMapping/>
  </p:clrMapOvr>
  <mc:AlternateContent xmlns:mc="http://schemas.openxmlformats.org/markup-compatibility/2006" xmlns:p14="http://schemas.microsoft.com/office/powerpoint/2010/main">
    <mc:Choice Requires="p14">
      <p:transition spd="slow" p14:dur="2000" advTm="60090"/>
    </mc:Choice>
    <mc:Fallback xmlns="">
      <p:transition spd="slow" advTm="600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 presetClass="mediacall" presetSubtype="0" fill="hold" nodeType="afterEffect">
                                  <p:stCondLst>
                                    <p:cond delay="0"/>
                                  </p:stCondLst>
                                  <p:childTnLst>
                                    <p:cmd type="call" cmd="playFrom(0.0)">
                                      <p:cBhvr>
                                        <p:cTn id="19" dur="600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6240" y="327760"/>
            <a:ext cx="11539160" cy="5139869"/>
          </a:xfrm>
          <a:prstGeom prst="rect">
            <a:avLst/>
          </a:prstGeom>
          <a:noFill/>
        </p:spPr>
        <p:txBody>
          <a:bodyPr wrap="square" rtlCol="0">
            <a:spAutoFit/>
          </a:bodyPr>
          <a:lstStyle/>
          <a:p>
            <a:pPr algn="ctr"/>
            <a:r>
              <a:rPr lang="en-GB" sz="4000" b="1" dirty="0">
                <a:latin typeface="Gotham Light" panose="02000603030000020004" pitchFamily="2" charset="0"/>
              </a:rPr>
              <a:t>Other Curriculum Subjects</a:t>
            </a:r>
          </a:p>
          <a:p>
            <a:endParaRPr lang="en-GB" sz="1600" dirty="0">
              <a:latin typeface="Gotham Light" panose="02000603030000020004" pitchFamily="2" charset="0"/>
            </a:endParaRPr>
          </a:p>
          <a:p>
            <a:r>
              <a:rPr lang="en-GB" sz="2800" dirty="0">
                <a:latin typeface="Gotham Light" panose="02000603030000020004" pitchFamily="2" charset="0"/>
              </a:rPr>
              <a:t>PE – </a:t>
            </a:r>
            <a:r>
              <a:rPr lang="en-GB" sz="2400" dirty="0">
                <a:latin typeface="Gotham Light" panose="02000603030000020004" pitchFamily="2" charset="0"/>
              </a:rPr>
              <a:t>weekly, Wednesdays and Thursdays (Class 5) and Thursdays and Fridays (Class 6)</a:t>
            </a:r>
            <a:endParaRPr lang="en-GB" sz="2800" dirty="0">
              <a:latin typeface="Gotham Light" panose="02000603030000020004" pitchFamily="2" charset="0"/>
            </a:endParaRPr>
          </a:p>
          <a:p>
            <a:endParaRPr lang="en-GB" sz="2000" dirty="0">
              <a:latin typeface="Gotham Light" panose="02000603030000020004" pitchFamily="2" charset="0"/>
            </a:endParaRPr>
          </a:p>
          <a:p>
            <a:r>
              <a:rPr lang="en-GB" sz="2800" dirty="0">
                <a:latin typeface="Gotham Light" panose="02000603030000020004" pitchFamily="2" charset="0"/>
              </a:rPr>
              <a:t>RE – </a:t>
            </a:r>
            <a:r>
              <a:rPr lang="en-GB" sz="2400" dirty="0">
                <a:latin typeface="Gotham Light" panose="02000603030000020004" pitchFamily="2" charset="0"/>
              </a:rPr>
              <a:t>focusing on Christianity (4 units) and Islam (2 units) over the year.</a:t>
            </a:r>
          </a:p>
          <a:p>
            <a:endParaRPr lang="en-GB" sz="2000" dirty="0">
              <a:latin typeface="Gotham Light" panose="02000603030000020004" pitchFamily="2" charset="0"/>
            </a:endParaRPr>
          </a:p>
          <a:p>
            <a:r>
              <a:rPr lang="en-GB" sz="2800" dirty="0">
                <a:latin typeface="Gotham Light" panose="02000603030000020004" pitchFamily="2" charset="0"/>
              </a:rPr>
              <a:t>Computing – </a:t>
            </a:r>
            <a:r>
              <a:rPr lang="en-GB" sz="2400" dirty="0">
                <a:latin typeface="Gotham Light" panose="02000603030000020004" pitchFamily="2" charset="0"/>
              </a:rPr>
              <a:t>blocked for a whole week once a half-term.</a:t>
            </a:r>
          </a:p>
          <a:p>
            <a:endParaRPr lang="en-GB" sz="2000" dirty="0">
              <a:latin typeface="Gotham Light" panose="02000603030000020004" pitchFamily="2" charset="0"/>
            </a:endParaRPr>
          </a:p>
          <a:p>
            <a:r>
              <a:rPr lang="en-GB" sz="2800" dirty="0">
                <a:latin typeface="Gotham Light" panose="02000603030000020004" pitchFamily="2" charset="0"/>
              </a:rPr>
              <a:t>PSHE - </a:t>
            </a:r>
            <a:r>
              <a:rPr lang="en-GB" sz="2400" dirty="0">
                <a:latin typeface="Gotham Light" panose="02000603030000020004" pitchFamily="2" charset="0"/>
              </a:rPr>
              <a:t>weekly, starting with ‘Being me in my world’</a:t>
            </a:r>
          </a:p>
          <a:p>
            <a:endParaRPr lang="en-GB" sz="2400" dirty="0">
              <a:latin typeface="Gotham Light" panose="02000603030000020004" pitchFamily="2" charset="0"/>
            </a:endParaRPr>
          </a:p>
          <a:p>
            <a:r>
              <a:rPr lang="en-GB" sz="2800" dirty="0">
                <a:latin typeface="Gotham Light" panose="02000603030000020004" pitchFamily="2" charset="0"/>
              </a:rPr>
              <a:t>Community Time</a:t>
            </a:r>
            <a:r>
              <a:rPr lang="en-GB" sz="2400" dirty="0">
                <a:latin typeface="Gotham Light" panose="02000603030000020004" pitchFamily="2" charset="0"/>
              </a:rPr>
              <a:t> – weekly, covering British Values &amp; Diversity each term.</a:t>
            </a:r>
            <a:endParaRPr lang="en-GB" sz="2800" dirty="0">
              <a:latin typeface="Gotham Light" panose="02000603030000020004" pitchFamily="2" charset="0"/>
            </a:endParaRPr>
          </a:p>
          <a:p>
            <a:endParaRPr lang="en-GB" sz="2000" dirty="0">
              <a:latin typeface="Gotham Light" panose="02000603030000020004" pitchFamily="2" charset="0"/>
            </a:endParaRPr>
          </a:p>
          <a:p>
            <a:endParaRPr lang="en-GB" sz="2800" dirty="0">
              <a:latin typeface="Gotham Light" panose="02000603030000020004" pitchFamily="2" charset="0"/>
            </a:endParaRPr>
          </a:p>
        </p:txBody>
      </p:sp>
      <p:pic>
        <p:nvPicPr>
          <p:cNvPr id="1027" name="Picture 3" descr="P:\Templates\Logos\BWMAT Logos\HT - Badge Logo Bath&amp;Well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1302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1000"/>
                                        <p:tgtEl>
                                          <p:spTgt spid="3">
                                            <p:txEl>
                                              <p:pRg st="10" end="10"/>
                                            </p:txEl>
                                          </p:spTgt>
                                        </p:tgtEl>
                                      </p:cBhvr>
                                    </p:animEffect>
                                    <p:anim calcmode="lin" valueType="num">
                                      <p:cBhvr>
                                        <p:cTn id="2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6240" y="271462"/>
            <a:ext cx="11460480" cy="5478423"/>
          </a:xfrm>
          <a:prstGeom prst="rect">
            <a:avLst/>
          </a:prstGeom>
          <a:noFill/>
        </p:spPr>
        <p:txBody>
          <a:bodyPr wrap="square" rtlCol="0">
            <a:spAutoFit/>
          </a:bodyPr>
          <a:lstStyle/>
          <a:p>
            <a:pPr algn="ctr"/>
            <a:r>
              <a:rPr lang="en-GB" sz="4000" b="1">
                <a:latin typeface="Gotham Light" panose="02000603030000020004" pitchFamily="2" charset="0"/>
              </a:rPr>
              <a:t>Homework</a:t>
            </a:r>
          </a:p>
          <a:p>
            <a:endParaRPr lang="en-GB" sz="2000" b="1">
              <a:latin typeface="Gotham Light" panose="02000603030000020004" pitchFamily="2" charset="0"/>
            </a:endParaRPr>
          </a:p>
          <a:p>
            <a:r>
              <a:rPr lang="en-GB" sz="2400">
                <a:latin typeface="Gotham Light" panose="02000603030000020004" pitchFamily="2" charset="0"/>
              </a:rPr>
              <a:t>Homework is set each Friday and the pouches are due in by the following Wednesday.</a:t>
            </a:r>
          </a:p>
          <a:p>
            <a:endParaRPr lang="en-GB" sz="2000">
              <a:latin typeface="Gotham Light" panose="02000603030000020004" pitchFamily="2" charset="0"/>
            </a:endParaRPr>
          </a:p>
          <a:p>
            <a:r>
              <a:rPr lang="en-GB" sz="2400">
                <a:latin typeface="Gotham Light" panose="02000603030000020004" pitchFamily="2" charset="0"/>
              </a:rPr>
              <a:t>Homework is in line with the new whole-school homework scheme.  It is not compulsory but completed homework will earn children reward points which they can redeem against prizes.  Much of the homework can be completed independently. </a:t>
            </a:r>
          </a:p>
          <a:p>
            <a:endParaRPr lang="en-GB" sz="2000">
              <a:latin typeface="Gotham Light" panose="02000603030000020004" pitchFamily="2" charset="0"/>
            </a:endParaRPr>
          </a:p>
          <a:p>
            <a:r>
              <a:rPr lang="en-GB" sz="2400" u="sng">
                <a:latin typeface="Gotham Light" panose="02000603030000020004" pitchFamily="2" charset="0"/>
              </a:rPr>
              <a:t>Optional</a:t>
            </a:r>
            <a:r>
              <a:rPr lang="en-GB" sz="2400">
                <a:latin typeface="Gotham Light" panose="02000603030000020004" pitchFamily="2" charset="0"/>
              </a:rPr>
              <a:t> extra: Times Table Rock Stars practice.</a:t>
            </a:r>
          </a:p>
          <a:p>
            <a:endParaRPr lang="en-GB" sz="2000">
              <a:latin typeface="Gotham Light" panose="02000603030000020004" pitchFamily="2" charset="0"/>
            </a:endParaRPr>
          </a:p>
          <a:p>
            <a:r>
              <a:rPr lang="en-GB" sz="2400">
                <a:latin typeface="Gotham Light" panose="02000603030000020004" pitchFamily="2" charset="0"/>
              </a:rPr>
              <a:t>Reading: Please hear your child read 3-4 times a week.  Children who read regularly at home make the most progress!</a:t>
            </a:r>
          </a:p>
          <a:p>
            <a:endParaRPr lang="en-GB" sz="1400">
              <a:latin typeface="Gotham Light" panose="02000603030000020004" pitchFamily="2" charset="0"/>
            </a:endParaRPr>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Recorded Sound">
            <a:hlinkClick r:id="" action="ppaction://media"/>
            <a:extLst>
              <a:ext uri="{FF2B5EF4-FFF2-40B4-BE49-F238E27FC236}">
                <a16:creationId xmlns:a16="http://schemas.microsoft.com/office/drawing/2014/main" id="{5146743B-D1BF-2D71-5878-8DD1EB3F4D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33151" y="5917244"/>
            <a:ext cx="406400" cy="406400"/>
          </a:xfrm>
          <a:prstGeom prst="rect">
            <a:avLst/>
          </a:prstGeom>
        </p:spPr>
      </p:pic>
    </p:spTree>
    <p:extLst>
      <p:ext uri="{BB962C8B-B14F-4D97-AF65-F5344CB8AC3E}">
        <p14:creationId xmlns:p14="http://schemas.microsoft.com/office/powerpoint/2010/main" val="121358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6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6240" y="271462"/>
            <a:ext cx="11759188" cy="7078861"/>
          </a:xfrm>
          <a:prstGeom prst="rect">
            <a:avLst/>
          </a:prstGeom>
          <a:noFill/>
        </p:spPr>
        <p:txBody>
          <a:bodyPr wrap="square" rtlCol="0">
            <a:spAutoFit/>
          </a:bodyPr>
          <a:lstStyle/>
          <a:p>
            <a:pPr algn="ctr"/>
            <a:r>
              <a:rPr lang="en-GB" sz="4000" b="1" dirty="0">
                <a:latin typeface="Gotham Light" panose="02000603030000020004" pitchFamily="2" charset="0"/>
              </a:rPr>
              <a:t>General Reminders</a:t>
            </a:r>
          </a:p>
          <a:p>
            <a:endParaRPr lang="en-GB" sz="1200" b="1" dirty="0">
              <a:latin typeface="Gotham Light" panose="02000603030000020004" pitchFamily="2" charset="0"/>
            </a:endParaRPr>
          </a:p>
          <a:p>
            <a:pPr marL="342900" indent="-342900">
              <a:buFont typeface="Wingdings" panose="05000000000000000000" pitchFamily="2" charset="2"/>
              <a:buChar char="Ø"/>
            </a:pPr>
            <a:r>
              <a:rPr lang="en-GB" sz="2400" dirty="0">
                <a:latin typeface="Gotham Light" panose="02000603030000020004" pitchFamily="2" charset="0"/>
              </a:rPr>
              <a:t>Reading books and Reading Records needed in school each day.</a:t>
            </a:r>
          </a:p>
          <a:p>
            <a:pPr marL="342900" indent="-342900">
              <a:buFont typeface="Wingdings" panose="05000000000000000000" pitchFamily="2" charset="2"/>
              <a:buChar char="Ø"/>
            </a:pPr>
            <a:endParaRPr lang="en-GB" sz="2000" dirty="0">
              <a:latin typeface="Gotham Light" panose="02000603030000020004" pitchFamily="2" charset="0"/>
            </a:endParaRPr>
          </a:p>
          <a:p>
            <a:pPr marL="342900" indent="-342900">
              <a:buFont typeface="Wingdings" panose="05000000000000000000" pitchFamily="2" charset="2"/>
              <a:buChar char="Ø"/>
            </a:pPr>
            <a:r>
              <a:rPr lang="en-GB" sz="2400" dirty="0">
                <a:latin typeface="Gotham Light" panose="02000603030000020004" pitchFamily="2" charset="0"/>
              </a:rPr>
              <a:t>Water bottles should be clearly named and contain only water.</a:t>
            </a:r>
          </a:p>
          <a:p>
            <a:pPr marL="342900" indent="-342900">
              <a:buFont typeface="Wingdings" panose="05000000000000000000" pitchFamily="2" charset="2"/>
              <a:buChar char="Ø"/>
            </a:pPr>
            <a:endParaRPr lang="en-GB" sz="2000" dirty="0">
              <a:latin typeface="Gotham Light" panose="02000603030000020004" pitchFamily="2" charset="0"/>
            </a:endParaRPr>
          </a:p>
          <a:p>
            <a:pPr marL="342900" indent="-342900">
              <a:buFont typeface="Wingdings" panose="05000000000000000000" pitchFamily="2" charset="2"/>
              <a:buChar char="Ø"/>
            </a:pPr>
            <a:r>
              <a:rPr lang="en-GB" sz="2400" dirty="0">
                <a:latin typeface="Gotham Light" panose="02000603030000020004" pitchFamily="2" charset="0"/>
              </a:rPr>
              <a:t>Snacks – fruit/vegetables are provided, or your child can bring their own fruit/vegetable snack in a clearly named bag or snack pot.</a:t>
            </a:r>
          </a:p>
          <a:p>
            <a:pPr marL="342900" indent="-342900">
              <a:buFont typeface="Wingdings" panose="05000000000000000000" pitchFamily="2" charset="2"/>
              <a:buChar char="Ø"/>
            </a:pPr>
            <a:endParaRPr lang="en-GB" sz="2000" dirty="0">
              <a:latin typeface="Gotham Light" panose="02000603030000020004" pitchFamily="2" charset="0"/>
            </a:endParaRPr>
          </a:p>
          <a:p>
            <a:pPr marL="342900" indent="-342900">
              <a:buFont typeface="Wingdings" panose="05000000000000000000" pitchFamily="2" charset="2"/>
              <a:buChar char="Ø"/>
            </a:pPr>
            <a:r>
              <a:rPr lang="en-GB" sz="2400" dirty="0">
                <a:latin typeface="Gotham Light" panose="02000603030000020004" pitchFamily="2" charset="0"/>
              </a:rPr>
              <a:t>Please ensure your child has a coat with a hood each day as we go out in all weathers. Please ensure that it is clearly named and that your child is confident to do it up by themselves!</a:t>
            </a:r>
          </a:p>
          <a:p>
            <a:pPr marL="342900" indent="-342900">
              <a:buFont typeface="Wingdings" panose="05000000000000000000" pitchFamily="2" charset="2"/>
              <a:buChar char="Ø"/>
            </a:pPr>
            <a:endParaRPr lang="en-GB" sz="2000" dirty="0">
              <a:latin typeface="Gotham Light" panose="02000603030000020004" pitchFamily="2" charset="0"/>
            </a:endParaRPr>
          </a:p>
          <a:p>
            <a:pPr marL="342900" indent="-342900">
              <a:buFont typeface="Wingdings" panose="05000000000000000000" pitchFamily="2" charset="2"/>
              <a:buChar char="Ø"/>
            </a:pPr>
            <a:r>
              <a:rPr lang="en-GB" sz="2400" dirty="0">
                <a:latin typeface="Gotham Light" panose="02000603030000020004" pitchFamily="2" charset="0"/>
              </a:rPr>
              <a:t>Please also check that jumpers, cardigans and PE hoodies are clearly named.</a:t>
            </a:r>
          </a:p>
          <a:p>
            <a:pPr marL="342900" indent="-342900">
              <a:buFont typeface="Wingdings" panose="05000000000000000000" pitchFamily="2" charset="2"/>
              <a:buChar char="Ø"/>
            </a:pPr>
            <a:endParaRPr lang="en-GB" sz="2400" dirty="0">
              <a:latin typeface="Gotham Light" panose="02000603030000020004" pitchFamily="2" charset="0"/>
            </a:endParaRPr>
          </a:p>
          <a:p>
            <a:pPr marL="1257300" lvl="2" indent="-342900">
              <a:buFont typeface="Wingdings" panose="05000000000000000000" pitchFamily="2" charset="2"/>
              <a:buChar char="Ø"/>
            </a:pPr>
            <a:r>
              <a:rPr lang="en-GB" sz="2400" dirty="0">
                <a:latin typeface="Gotham Light" panose="02000603030000020004" pitchFamily="2" charset="0"/>
              </a:rPr>
              <a:t>If children have shoes with shoelaces, they need to learn to tie their own!  This is one of our year 2 life skills. </a:t>
            </a:r>
          </a:p>
          <a:p>
            <a:endParaRPr lang="en-GB" sz="2000" dirty="0">
              <a:latin typeface="Gotham Light" panose="02000603030000020004" pitchFamily="2" charset="0"/>
            </a:endParaRPr>
          </a:p>
          <a:p>
            <a:endParaRPr lang="en-GB" sz="1400" dirty="0">
              <a:latin typeface="Gotham Light" panose="02000603030000020004" pitchFamily="2" charset="0"/>
            </a:endParaRPr>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eneral Reminders">
            <a:hlinkClick r:id="" action="ppaction://media"/>
            <a:extLst>
              <a:ext uri="{FF2B5EF4-FFF2-40B4-BE49-F238E27FC236}">
                <a16:creationId xmlns:a16="http://schemas.microsoft.com/office/drawing/2014/main" id="{5D95E234-76B4-1807-C3B9-1E2724BCE38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59283" y="567661"/>
            <a:ext cx="406400" cy="406400"/>
          </a:xfrm>
          <a:prstGeom prst="rect">
            <a:avLst/>
          </a:prstGeom>
        </p:spPr>
      </p:pic>
    </p:spTree>
    <p:extLst>
      <p:ext uri="{BB962C8B-B14F-4D97-AF65-F5344CB8AC3E}">
        <p14:creationId xmlns:p14="http://schemas.microsoft.com/office/powerpoint/2010/main" val="2575397145"/>
      </p:ext>
    </p:extLst>
  </p:cSld>
  <p:clrMapOvr>
    <a:masterClrMapping/>
  </p:clrMapOvr>
  <mc:AlternateContent xmlns:mc="http://schemas.openxmlformats.org/markup-compatibility/2006" xmlns:p14="http://schemas.microsoft.com/office/powerpoint/2010/main">
    <mc:Choice Requires="p14">
      <p:transition spd="slow" p14:dur="2000" advTm="105621"/>
    </mc:Choice>
    <mc:Fallback xmlns="">
      <p:transition spd="slow" advTm="1056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1000"/>
                                        <p:tgtEl>
                                          <p:spTgt spid="3">
                                            <p:txEl>
                                              <p:pRg st="10" end="10"/>
                                            </p:txEl>
                                          </p:spTgt>
                                        </p:tgtEl>
                                      </p:cBhvr>
                                    </p:animEffect>
                                    <p:anim calcmode="lin" valueType="num">
                                      <p:cBhvr>
                                        <p:cTn id="2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Effect transition="in" filter="fade">
                                      <p:cBhvr>
                                        <p:cTn id="35" dur="1000"/>
                                        <p:tgtEl>
                                          <p:spTgt spid="3">
                                            <p:txEl>
                                              <p:pRg st="12" end="12"/>
                                            </p:txEl>
                                          </p:spTgt>
                                        </p:tgtEl>
                                      </p:cBhvr>
                                    </p:animEffect>
                                    <p:anim calcmode="lin" valueType="num">
                                      <p:cBhvr>
                                        <p:cTn id="36"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1" presetClass="mediacall" presetSubtype="0" fill="hold" nodeType="afterEffect">
                                  <p:stCondLst>
                                    <p:cond delay="0"/>
                                  </p:stCondLst>
                                  <p:childTnLst>
                                    <p:cmd type="call" cmd="playFrom(0.0)">
                                      <p:cBhvr>
                                        <p:cTn id="40" dur="695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1"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rainbow with text overlay with Crust in the background&#10;&#10;Description automatically generated">
            <a:extLst>
              <a:ext uri="{FF2B5EF4-FFF2-40B4-BE49-F238E27FC236}">
                <a16:creationId xmlns:a16="http://schemas.microsoft.com/office/drawing/2014/main" id="{90397BE4-532E-3CFB-44A2-B47A69066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494858" y="357738"/>
            <a:ext cx="9202283" cy="6142524"/>
          </a:xfrm>
          <a:prstGeom prst="rect">
            <a:avLst/>
          </a:prstGeom>
          <a:noFill/>
          <a:ln w="76200">
            <a:solidFill>
              <a:srgbClr val="996600"/>
            </a:solidFill>
          </a:ln>
        </p:spPr>
      </p:pic>
    </p:spTree>
    <p:extLst>
      <p:ext uri="{BB962C8B-B14F-4D97-AF65-F5344CB8AC3E}">
        <p14:creationId xmlns:p14="http://schemas.microsoft.com/office/powerpoint/2010/main" val="444260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6784698-4acb-4aee-acab-7138b202cf97" xsi:nil="true"/>
    <lcf76f155ced4ddcb4097134ff3c332f xmlns="b44cd482-2b86-446b-8eb4-a2ce46a8b06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17D171B56074344A2284E8B3949134A" ma:contentTypeVersion="19" ma:contentTypeDescription="Create a new document." ma:contentTypeScope="" ma:versionID="02dff41eaf86e03aa60ff7a1631bf435">
  <xsd:schema xmlns:xsd="http://www.w3.org/2001/XMLSchema" xmlns:xs="http://www.w3.org/2001/XMLSchema" xmlns:p="http://schemas.microsoft.com/office/2006/metadata/properties" xmlns:ns2="b44cd482-2b86-446b-8eb4-a2ce46a8b066" xmlns:ns3="56784698-4acb-4aee-acab-7138b202cf97" targetNamespace="http://schemas.microsoft.com/office/2006/metadata/properties" ma:root="true" ma:fieldsID="290e357cdae04ad630f6a2157739859c" ns2:_="" ns3:_="">
    <xsd:import namespace="b44cd482-2b86-446b-8eb4-a2ce46a8b066"/>
    <xsd:import namespace="56784698-4acb-4aee-acab-7138b202cf9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4cd482-2b86-446b-8eb4-a2ce46a8b0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a31c3ba-2498-4fed-8534-331eeeb00059"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784698-4acb-4aee-acab-7138b202cf9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d01eb50-e038-4f9e-81ad-26389b3a17a6}" ma:internalName="TaxCatchAll" ma:showField="CatchAllData" ma:web="56784698-4acb-4aee-acab-7138b202cf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809D39-19F9-4172-A173-2218455C3611}">
  <ds:schemaRefs>
    <ds:schemaRef ds:uri="56784698-4acb-4aee-acab-7138b202cf97"/>
    <ds:schemaRef ds:uri="b44cd482-2b86-446b-8eb4-a2ce46a8b066"/>
    <ds:schemaRef ds:uri="c82d992a-0fe1-4892-8a6c-f3505f9890ae"/>
    <ds:schemaRef ds:uri="ee11ab4c-6784-49bf-a97f-7f3d3a04d55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FE1E5B4-15D6-49F9-ADC6-C4F172D2CE5B}">
  <ds:schemaRefs>
    <ds:schemaRef ds:uri="http://schemas.microsoft.com/sharepoint/v3/contenttype/forms"/>
  </ds:schemaRefs>
</ds:datastoreItem>
</file>

<file path=customXml/itemProps3.xml><?xml version="1.0" encoding="utf-8"?>
<ds:datastoreItem xmlns:ds="http://schemas.openxmlformats.org/officeDocument/2006/customXml" ds:itemID="{DACD9F06-8FA6-4EBB-841B-26F673F45C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4cd482-2b86-446b-8eb4-a2ce46a8b066"/>
    <ds:schemaRef ds:uri="56784698-4acb-4aee-acab-7138b202cf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88</TotalTime>
  <Words>758</Words>
  <Application>Microsoft Office PowerPoint</Application>
  <PresentationFormat>Widescreen</PresentationFormat>
  <Paragraphs>116</Paragraphs>
  <Slides>11</Slides>
  <Notes>0</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Gotham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Holy Trinity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Freeman</dc:creator>
  <cp:lastModifiedBy>Adam Beauford</cp:lastModifiedBy>
  <cp:revision>3</cp:revision>
  <cp:lastPrinted>2022-06-28T12:08:45Z</cp:lastPrinted>
  <dcterms:created xsi:type="dcterms:W3CDTF">2018-08-30T10:22:04Z</dcterms:created>
  <dcterms:modified xsi:type="dcterms:W3CDTF">2026-09-24T07:30:11Z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0x010100917D171B56074344A2284E8B3949134A</vt:lpwstr>
  </property>
</Properties>
</file>