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65" r:id="rId6"/>
  </p:sldMasterIdLst>
  <p:notesMasterIdLst>
    <p:notesMasterId r:id="rId28"/>
  </p:notesMasterIdLst>
  <p:handoutMasterIdLst>
    <p:handoutMasterId r:id="rId29"/>
  </p:handoutMasterIdLst>
  <p:sldIdLst>
    <p:sldId id="256" r:id="rId7"/>
    <p:sldId id="258" r:id="rId8"/>
    <p:sldId id="270" r:id="rId9"/>
    <p:sldId id="271" r:id="rId10"/>
    <p:sldId id="421" r:id="rId11"/>
    <p:sldId id="462" r:id="rId12"/>
    <p:sldId id="273" r:id="rId13"/>
    <p:sldId id="463" r:id="rId14"/>
    <p:sldId id="420" r:id="rId15"/>
    <p:sldId id="467" r:id="rId16"/>
    <p:sldId id="433" r:id="rId17"/>
    <p:sldId id="275" r:id="rId18"/>
    <p:sldId id="380" r:id="rId19"/>
    <p:sldId id="432" r:id="rId20"/>
    <p:sldId id="471" r:id="rId21"/>
    <p:sldId id="422" r:id="rId22"/>
    <p:sldId id="274" r:id="rId23"/>
    <p:sldId id="276" r:id="rId24"/>
    <p:sldId id="277" r:id="rId25"/>
    <p:sldId id="280" r:id="rId26"/>
    <p:sldId id="297" r:id="rId27"/>
  </p:sldIdLst>
  <p:sldSz cx="12192000" cy="6858000"/>
  <p:notesSz cx="6799263"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FF6600"/>
    <a:srgbClr val="F7FDFC"/>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00EE8C-E6DB-4424-A74A-9DACBC1F5BB4}" v="4" dt="2026-09-23T15:33:12.7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 Id="rId8"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6347" cy="498215"/>
          </a:xfrm>
          <a:prstGeom prst="rect">
            <a:avLst/>
          </a:prstGeom>
        </p:spPr>
        <p:txBody>
          <a:bodyPr vert="horz" lIns="91458" tIns="45729" rIns="91458" bIns="45729" rtlCol="0"/>
          <a:lstStyle>
            <a:lvl1pPr algn="l">
              <a:defRPr sz="1200"/>
            </a:lvl1pPr>
          </a:lstStyle>
          <a:p>
            <a:endParaRPr lang="en-GB"/>
          </a:p>
        </p:txBody>
      </p:sp>
      <p:sp>
        <p:nvSpPr>
          <p:cNvPr id="3" name="Date Placeholder 2"/>
          <p:cNvSpPr>
            <a:spLocks noGrp="1"/>
          </p:cNvSpPr>
          <p:nvPr>
            <p:ph type="dt" sz="quarter" idx="1"/>
          </p:nvPr>
        </p:nvSpPr>
        <p:spPr>
          <a:xfrm>
            <a:off x="3851343" y="0"/>
            <a:ext cx="2946347" cy="498215"/>
          </a:xfrm>
          <a:prstGeom prst="rect">
            <a:avLst/>
          </a:prstGeom>
        </p:spPr>
        <p:txBody>
          <a:bodyPr vert="horz" lIns="91458" tIns="45729" rIns="91458" bIns="45729" rtlCol="0"/>
          <a:lstStyle>
            <a:lvl1pPr algn="r">
              <a:defRPr sz="1200"/>
            </a:lvl1pPr>
          </a:lstStyle>
          <a:p>
            <a:fld id="{D00C1F79-9062-41AD-BF35-125F0B5030BC}" type="datetimeFigureOut">
              <a:rPr lang="en-GB" smtClean="0"/>
              <a:t>02/10/2026</a:t>
            </a:fld>
            <a:endParaRPr lang="en-GB"/>
          </a:p>
        </p:txBody>
      </p:sp>
      <p:sp>
        <p:nvSpPr>
          <p:cNvPr id="4" name="Footer Placeholder 3"/>
          <p:cNvSpPr>
            <a:spLocks noGrp="1"/>
          </p:cNvSpPr>
          <p:nvPr>
            <p:ph type="ftr" sz="quarter" idx="2"/>
          </p:nvPr>
        </p:nvSpPr>
        <p:spPr>
          <a:xfrm>
            <a:off x="1" y="9431600"/>
            <a:ext cx="2946347" cy="498214"/>
          </a:xfrm>
          <a:prstGeom prst="rect">
            <a:avLst/>
          </a:prstGeom>
        </p:spPr>
        <p:txBody>
          <a:bodyPr vert="horz" lIns="91458" tIns="45729" rIns="91458" bIns="45729" rtlCol="0" anchor="b"/>
          <a:lstStyle>
            <a:lvl1pPr algn="l">
              <a:defRPr sz="1200"/>
            </a:lvl1pPr>
          </a:lstStyle>
          <a:p>
            <a:endParaRPr lang="en-GB"/>
          </a:p>
        </p:txBody>
      </p:sp>
      <p:sp>
        <p:nvSpPr>
          <p:cNvPr id="5" name="Slide Number Placeholder 4"/>
          <p:cNvSpPr>
            <a:spLocks noGrp="1"/>
          </p:cNvSpPr>
          <p:nvPr>
            <p:ph type="sldNum" sz="quarter" idx="3"/>
          </p:nvPr>
        </p:nvSpPr>
        <p:spPr>
          <a:xfrm>
            <a:off x="3851343" y="9431600"/>
            <a:ext cx="2946347" cy="498214"/>
          </a:xfrm>
          <a:prstGeom prst="rect">
            <a:avLst/>
          </a:prstGeom>
        </p:spPr>
        <p:txBody>
          <a:bodyPr vert="horz" lIns="91458" tIns="45729" rIns="91458" bIns="45729" rtlCol="0" anchor="b"/>
          <a:lstStyle>
            <a:lvl1pPr algn="r">
              <a:defRPr sz="1200"/>
            </a:lvl1pPr>
          </a:lstStyle>
          <a:p>
            <a:fld id="{FDFC3B58-75D0-40A1-9D62-869E467A6D78}" type="slidenum">
              <a:rPr lang="en-GB" smtClean="0"/>
              <a:t>‹#›</a:t>
            </a:fld>
            <a:endParaRPr lang="en-GB"/>
          </a:p>
        </p:txBody>
      </p:sp>
    </p:spTree>
    <p:extLst>
      <p:ext uri="{BB962C8B-B14F-4D97-AF65-F5344CB8AC3E}">
        <p14:creationId xmlns:p14="http://schemas.microsoft.com/office/powerpoint/2010/main" val="1426135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7088" cy="497047"/>
          </a:xfrm>
          <a:prstGeom prst="rect">
            <a:avLst/>
          </a:prstGeom>
        </p:spPr>
        <p:txBody>
          <a:bodyPr vert="horz" lIns="91458" tIns="45729" rIns="91458" bIns="45729" rtlCol="0"/>
          <a:lstStyle>
            <a:lvl1pPr algn="l">
              <a:defRPr sz="1200"/>
            </a:lvl1pPr>
          </a:lstStyle>
          <a:p>
            <a:endParaRPr lang="en-US"/>
          </a:p>
        </p:txBody>
      </p:sp>
      <p:sp>
        <p:nvSpPr>
          <p:cNvPr id="3" name="Date Placeholder 2"/>
          <p:cNvSpPr>
            <a:spLocks noGrp="1"/>
          </p:cNvSpPr>
          <p:nvPr>
            <p:ph type="dt" idx="1"/>
          </p:nvPr>
        </p:nvSpPr>
        <p:spPr>
          <a:xfrm>
            <a:off x="3850587" y="0"/>
            <a:ext cx="2947088" cy="497047"/>
          </a:xfrm>
          <a:prstGeom prst="rect">
            <a:avLst/>
          </a:prstGeom>
        </p:spPr>
        <p:txBody>
          <a:bodyPr vert="horz" lIns="91458" tIns="45729" rIns="91458" bIns="45729" rtlCol="0"/>
          <a:lstStyle>
            <a:lvl1pPr algn="r">
              <a:defRPr sz="1200"/>
            </a:lvl1pPr>
          </a:lstStyle>
          <a:p>
            <a:fld id="{6D76B5DF-392A-4248-95AF-4A8D29ADD072}" type="datetimeFigureOut">
              <a:rPr lang="en-US" smtClean="0"/>
              <a:t>10/2/2026</a:t>
            </a:fld>
            <a:endParaRPr lang="en-US"/>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58" tIns="45729" rIns="91458" bIns="45729" rtlCol="0" anchor="ctr"/>
          <a:lstStyle/>
          <a:p>
            <a:endParaRPr lang="en-US"/>
          </a:p>
        </p:txBody>
      </p:sp>
      <p:sp>
        <p:nvSpPr>
          <p:cNvPr id="5" name="Notes Placeholder 4"/>
          <p:cNvSpPr>
            <a:spLocks noGrp="1"/>
          </p:cNvSpPr>
          <p:nvPr>
            <p:ph type="body" sz="quarter" idx="3"/>
          </p:nvPr>
        </p:nvSpPr>
        <p:spPr>
          <a:xfrm>
            <a:off x="679609" y="4778316"/>
            <a:ext cx="5440046" cy="3909675"/>
          </a:xfrm>
          <a:prstGeom prst="rect">
            <a:avLst/>
          </a:prstGeom>
        </p:spPr>
        <p:txBody>
          <a:bodyPr vert="horz" lIns="91458" tIns="45729" rIns="91458" bIns="4572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2766"/>
            <a:ext cx="2947088" cy="497047"/>
          </a:xfrm>
          <a:prstGeom prst="rect">
            <a:avLst/>
          </a:prstGeom>
        </p:spPr>
        <p:txBody>
          <a:bodyPr vert="horz" lIns="91458" tIns="45729" rIns="91458" bIns="45729" rtlCol="0" anchor="b"/>
          <a:lstStyle>
            <a:lvl1pPr algn="l">
              <a:defRPr sz="1200"/>
            </a:lvl1pPr>
          </a:lstStyle>
          <a:p>
            <a:endParaRPr lang="en-US"/>
          </a:p>
        </p:txBody>
      </p:sp>
      <p:sp>
        <p:nvSpPr>
          <p:cNvPr id="7" name="Slide Number Placeholder 6"/>
          <p:cNvSpPr>
            <a:spLocks noGrp="1"/>
          </p:cNvSpPr>
          <p:nvPr>
            <p:ph type="sldNum" sz="quarter" idx="5"/>
          </p:nvPr>
        </p:nvSpPr>
        <p:spPr>
          <a:xfrm>
            <a:off x="3850587" y="9432766"/>
            <a:ext cx="2947088" cy="497047"/>
          </a:xfrm>
          <a:prstGeom prst="rect">
            <a:avLst/>
          </a:prstGeom>
        </p:spPr>
        <p:txBody>
          <a:bodyPr vert="horz" lIns="91458" tIns="45729" rIns="91458" bIns="45729" rtlCol="0" anchor="b"/>
          <a:lstStyle>
            <a:lvl1pPr algn="r">
              <a:defRPr sz="1200"/>
            </a:lvl1pPr>
          </a:lstStyle>
          <a:p>
            <a:fld id="{13E7BD12-2DBD-4BD9-B95E-16CC9B470E6F}" type="slidenum">
              <a:rPr lang="en-US" smtClean="0"/>
              <a:t>‹#›</a:t>
            </a:fld>
            <a:endParaRPr lang="en-US"/>
          </a:p>
        </p:txBody>
      </p:sp>
    </p:spTree>
    <p:extLst>
      <p:ext uri="{BB962C8B-B14F-4D97-AF65-F5344CB8AC3E}">
        <p14:creationId xmlns:p14="http://schemas.microsoft.com/office/powerpoint/2010/main" val="2631578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7588" cy="3430588"/>
          </a:xfrm>
        </p:spPr>
      </p:sp>
      <p:sp>
        <p:nvSpPr>
          <p:cNvPr id="3" name="Notes Placeholder 2"/>
          <p:cNvSpPr>
            <a:spLocks noGrp="1"/>
          </p:cNvSpPr>
          <p:nvPr>
            <p:ph type="body" idx="1"/>
          </p:nvPr>
        </p:nvSpPr>
        <p:spPr/>
        <p:txBody>
          <a:bodyPr/>
          <a:lstStyle/>
          <a:p>
            <a:r>
              <a:rPr lang="en-GB" b="1">
                <a:latin typeface="Calibri"/>
                <a:cs typeface="Calibri"/>
              </a:rPr>
              <a:t>Slide purpose:</a:t>
            </a:r>
          </a:p>
          <a:p>
            <a:pPr marL="171484" indent="-171484">
              <a:buFont typeface="Arial" panose="020B0604020202020204" pitchFamily="34" charset="0"/>
              <a:buChar char="•"/>
            </a:pPr>
            <a:r>
              <a:rPr lang="en-GB">
                <a:latin typeface="Calibri"/>
                <a:cs typeface="Calibri"/>
              </a:rPr>
              <a:t>To give simple definitions of key terminology</a:t>
            </a:r>
          </a:p>
          <a:p>
            <a:pPr marL="171484" indent="-171484">
              <a:buFont typeface="Arial,Sans-Serif"/>
              <a:buChar char="•"/>
            </a:pPr>
            <a:endParaRPr lang="en-GB"/>
          </a:p>
          <a:p>
            <a:r>
              <a:rPr lang="en-GB" b="1"/>
              <a:t>Notes:</a:t>
            </a:r>
            <a:endParaRPr lang="en-US" b="0"/>
          </a:p>
          <a:p>
            <a:pPr marL="171484" indent="-171484">
              <a:buFont typeface="Arial,Sans-Serif"/>
              <a:buChar char="•"/>
            </a:pPr>
            <a:r>
              <a:rPr lang="en-US">
                <a:latin typeface="Calibri"/>
                <a:cs typeface="Calibri"/>
              </a:rPr>
              <a:t>Explain what each word means – use the Glossary to help.</a:t>
            </a:r>
          </a:p>
          <a:p>
            <a:endParaRPr lang="en-US"/>
          </a:p>
        </p:txBody>
      </p:sp>
    </p:spTree>
    <p:extLst>
      <p:ext uri="{BB962C8B-B14F-4D97-AF65-F5344CB8AC3E}">
        <p14:creationId xmlns:p14="http://schemas.microsoft.com/office/powerpoint/2010/main" val="985361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7588" cy="3430588"/>
          </a:xfrm>
        </p:spPr>
      </p:sp>
      <p:sp>
        <p:nvSpPr>
          <p:cNvPr id="3" name="Notes Placeholder 2"/>
          <p:cNvSpPr>
            <a:spLocks noGrp="1"/>
          </p:cNvSpPr>
          <p:nvPr>
            <p:ph type="body" idx="1"/>
          </p:nvPr>
        </p:nvSpPr>
        <p:spPr/>
        <p:txBody>
          <a:bodyPr/>
          <a:lstStyle/>
          <a:p>
            <a:r>
              <a:rPr lang="en-GB" b="1">
                <a:latin typeface="Calibri"/>
                <a:cs typeface="Calibri"/>
              </a:rPr>
              <a:t>Slide purpose:</a:t>
            </a:r>
          </a:p>
          <a:p>
            <a:pPr marL="171484" indent="-171484">
              <a:buFont typeface="Arial" panose="020B0604020202020204" pitchFamily="34" charset="0"/>
              <a:buChar char="•"/>
            </a:pPr>
            <a:r>
              <a:rPr lang="en-GB">
                <a:latin typeface="Calibri"/>
                <a:cs typeface="Calibri"/>
              </a:rPr>
              <a:t>To introduce Phase 2</a:t>
            </a:r>
          </a:p>
          <a:p>
            <a:pPr marL="171484" indent="-171484">
              <a:buFont typeface="Arial,Sans-Serif"/>
              <a:buChar char="•"/>
            </a:pPr>
            <a:endParaRPr lang="en-GB">
              <a:latin typeface="Calibri"/>
              <a:cs typeface="Calibri"/>
            </a:endParaRPr>
          </a:p>
          <a:p>
            <a:r>
              <a:rPr lang="en-GB" b="1">
                <a:latin typeface="Calibri"/>
                <a:cs typeface="Calibri"/>
              </a:rPr>
              <a:t>Notes</a:t>
            </a:r>
            <a:endParaRPr lang="en-US">
              <a:latin typeface="Calibri"/>
              <a:cs typeface="Calibri"/>
            </a:endParaRPr>
          </a:p>
          <a:p>
            <a:pPr marL="171484" indent="-171484">
              <a:buFont typeface="Arial,Sans-Serif"/>
              <a:buChar char="•"/>
            </a:pPr>
            <a:r>
              <a:rPr lang="en-US" i="0">
                <a:latin typeface="Calibri"/>
                <a:cs typeface="Calibri"/>
              </a:rPr>
              <a:t>Read the slide.</a:t>
            </a:r>
          </a:p>
        </p:txBody>
      </p:sp>
    </p:spTree>
    <p:extLst>
      <p:ext uri="{BB962C8B-B14F-4D97-AF65-F5344CB8AC3E}">
        <p14:creationId xmlns:p14="http://schemas.microsoft.com/office/powerpoint/2010/main" val="7979290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7588" cy="3430588"/>
          </a:xfrm>
        </p:spPr>
      </p:sp>
      <p:sp>
        <p:nvSpPr>
          <p:cNvPr id="3" name="Notes Placeholder 2"/>
          <p:cNvSpPr>
            <a:spLocks noGrp="1"/>
          </p:cNvSpPr>
          <p:nvPr>
            <p:ph type="body" idx="1"/>
          </p:nvPr>
        </p:nvSpPr>
        <p:spPr/>
        <p:txBody>
          <a:bodyPr/>
          <a:lstStyle/>
          <a:p>
            <a:r>
              <a:rPr lang="en-GB" b="1">
                <a:latin typeface="Calibri"/>
                <a:cs typeface="Calibri"/>
              </a:rPr>
              <a:t>Slide purpose:</a:t>
            </a:r>
          </a:p>
          <a:p>
            <a:pPr marL="171484" indent="-171484">
              <a:buFont typeface="Arial"/>
              <a:buChar char="•"/>
            </a:pPr>
            <a:r>
              <a:rPr lang="en-GB" b="0">
                <a:latin typeface="Calibri"/>
                <a:cs typeface="Calibri"/>
              </a:rPr>
              <a:t>To introduce</a:t>
            </a:r>
            <a:r>
              <a:rPr lang="en-GB" b="0" baseline="0">
                <a:latin typeface="Calibri"/>
                <a:cs typeface="Calibri"/>
              </a:rPr>
              <a:t> </a:t>
            </a:r>
            <a:r>
              <a:rPr lang="en-GB" baseline="0">
                <a:latin typeface="Calibri"/>
                <a:cs typeface="Calibri"/>
              </a:rPr>
              <a:t>blending</a:t>
            </a:r>
            <a:endParaRPr lang="en-US"/>
          </a:p>
          <a:p>
            <a:pPr marL="171484" indent="-171484">
              <a:buFont typeface="Arial"/>
              <a:buChar char="•"/>
            </a:pPr>
            <a:endParaRPr lang="en-GB" b="1">
              <a:latin typeface="Calibri"/>
              <a:cs typeface="Calibri"/>
            </a:endParaRPr>
          </a:p>
          <a:p>
            <a:r>
              <a:rPr lang="en-GB" b="1">
                <a:latin typeface="Calibri"/>
                <a:cs typeface="Calibri"/>
              </a:rPr>
              <a:t>Suggested script:</a:t>
            </a:r>
            <a:endParaRPr lang="en-US" b="0">
              <a:latin typeface="Calibri" panose="020F0502020204030204" pitchFamily="34" charset="0"/>
              <a:cs typeface="Calibri" panose="020F0502020204030204" pitchFamily="34" charset="0"/>
            </a:endParaRPr>
          </a:p>
          <a:p>
            <a:pPr marL="171484" indent="-171484">
              <a:buFont typeface="Arial"/>
              <a:buChar char="•"/>
            </a:pPr>
            <a:r>
              <a:rPr lang="en-US" i="1"/>
              <a:t>Teacher-led blending</a:t>
            </a:r>
            <a:r>
              <a:rPr lang="en-US" i="1" baseline="0"/>
              <a:t> is teaching children how to blend, directed and demonstrated by the teacher. </a:t>
            </a:r>
          </a:p>
          <a:p>
            <a:pPr marL="171484" indent="-171484">
              <a:buFont typeface="Arial"/>
              <a:buChar char="•"/>
            </a:pPr>
            <a:r>
              <a:rPr lang="en-US" i="1" baseline="0"/>
              <a:t>It is repeated daily in the Autumn term.</a:t>
            </a:r>
            <a:endParaRPr lang="en-GB" i="1"/>
          </a:p>
        </p:txBody>
      </p:sp>
    </p:spTree>
    <p:extLst>
      <p:ext uri="{BB962C8B-B14F-4D97-AF65-F5344CB8AC3E}">
        <p14:creationId xmlns:p14="http://schemas.microsoft.com/office/powerpoint/2010/main" val="1742992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7588" cy="3430588"/>
          </a:xfrm>
        </p:spPr>
      </p:sp>
      <p:sp>
        <p:nvSpPr>
          <p:cNvPr id="3" name="Notes Placeholder 2"/>
          <p:cNvSpPr>
            <a:spLocks noGrp="1"/>
          </p:cNvSpPr>
          <p:nvPr>
            <p:ph type="body" idx="1"/>
          </p:nvPr>
        </p:nvSpPr>
        <p:spPr/>
        <p:txBody>
          <a:bodyPr/>
          <a:lstStyle/>
          <a:p>
            <a:r>
              <a:rPr lang="en-GB" b="1">
                <a:latin typeface="Calibri"/>
                <a:cs typeface="Calibri"/>
              </a:rPr>
              <a:t>Slide purpose:</a:t>
            </a:r>
          </a:p>
          <a:p>
            <a:pPr marL="171484" indent="-171484">
              <a:buFont typeface="Arial"/>
              <a:buChar char="•"/>
            </a:pPr>
            <a:r>
              <a:rPr lang="en-GB" b="0">
                <a:latin typeface="Calibri"/>
                <a:cs typeface="Calibri"/>
              </a:rPr>
              <a:t>To provide an overview </a:t>
            </a:r>
            <a:r>
              <a:rPr lang="en-GB">
                <a:latin typeface="Calibri"/>
                <a:cs typeface="Calibri"/>
              </a:rPr>
              <a:t>of blending</a:t>
            </a:r>
            <a:endParaRPr lang="en-US"/>
          </a:p>
          <a:p>
            <a:pPr marL="171484" indent="-171484">
              <a:buFont typeface="Arial"/>
              <a:buChar char="•"/>
            </a:pPr>
            <a:endParaRPr lang="en-GB" b="1">
              <a:latin typeface="Calibri"/>
              <a:cs typeface="Calibri"/>
            </a:endParaRPr>
          </a:p>
          <a:p>
            <a:r>
              <a:rPr lang="en-GB" b="1">
                <a:latin typeface="Calibri"/>
                <a:cs typeface="Calibri"/>
              </a:rPr>
              <a:t>Suggested script:</a:t>
            </a:r>
            <a:endParaRPr lang="en-US" b="0">
              <a:latin typeface="Calibri" panose="020F0502020204030204" pitchFamily="34" charset="0"/>
              <a:cs typeface="Calibri" panose="020F0502020204030204" pitchFamily="34" charset="0"/>
            </a:endParaRPr>
          </a:p>
          <a:p>
            <a:pPr marL="171484" indent="-171484">
              <a:buFont typeface="Arial"/>
              <a:buChar char="•"/>
            </a:pPr>
            <a:r>
              <a:rPr lang="en-US" i="1"/>
              <a:t>Some children learn to blend really quickly, and others take a little longer. </a:t>
            </a:r>
          </a:p>
          <a:p>
            <a:pPr marL="171484" indent="-171484">
              <a:buFont typeface="Arial"/>
              <a:buChar char="•"/>
            </a:pPr>
            <a:r>
              <a:rPr lang="en-US" i="1"/>
              <a:t>If your child is finding it difficult, ask your child’s teacher for ways to help at home – playing blending games at home is so helpful!</a:t>
            </a:r>
          </a:p>
          <a:p>
            <a:pPr marL="171484" indent="-171484" defTabSz="914583" eaLnBrk="0" fontAlgn="base" hangingPunct="0">
              <a:spcBef>
                <a:spcPct val="0"/>
              </a:spcBef>
              <a:spcAft>
                <a:spcPct val="0"/>
              </a:spcAft>
              <a:buFont typeface="Arial"/>
              <a:buChar char="•"/>
              <a:defRPr/>
            </a:pPr>
            <a:r>
              <a:rPr lang="en-US"/>
              <a:t>Show parents the ‘How we teach blending’ video from ‘For parents’ area of the website: https://</a:t>
            </a:r>
            <a:r>
              <a:rPr lang="en-US" err="1"/>
              <a:t>www.littlewandlelettersandsounds.org.uk</a:t>
            </a:r>
            <a:r>
              <a:rPr lang="en-US"/>
              <a:t>/resources/for-parents/</a:t>
            </a:r>
          </a:p>
          <a:p>
            <a:pPr marL="171484" indent="-171484">
              <a:buFont typeface="Arial"/>
              <a:buChar char="•"/>
            </a:pPr>
            <a:endParaRPr lang="en-US"/>
          </a:p>
        </p:txBody>
      </p:sp>
    </p:spTree>
    <p:extLst>
      <p:ext uri="{BB962C8B-B14F-4D97-AF65-F5344CB8AC3E}">
        <p14:creationId xmlns:p14="http://schemas.microsoft.com/office/powerpoint/2010/main" val="3531044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7588" cy="3430588"/>
          </a:xfrm>
        </p:spPr>
      </p:sp>
      <p:sp>
        <p:nvSpPr>
          <p:cNvPr id="3" name="Notes Placeholder 2"/>
          <p:cNvSpPr>
            <a:spLocks noGrp="1"/>
          </p:cNvSpPr>
          <p:nvPr>
            <p:ph type="body" idx="1"/>
          </p:nvPr>
        </p:nvSpPr>
        <p:spPr/>
        <p:txBody>
          <a:bodyPr/>
          <a:lstStyle/>
          <a:p>
            <a:r>
              <a:rPr lang="en-GB" b="1">
                <a:latin typeface="Calibri"/>
                <a:cs typeface="Calibri"/>
              </a:rPr>
              <a:t>Slide purpose:</a:t>
            </a:r>
          </a:p>
          <a:p>
            <a:pPr marL="171484" indent="-171484">
              <a:buFont typeface="Arial"/>
              <a:buChar char="•"/>
            </a:pPr>
            <a:r>
              <a:rPr lang="en-GB" b="0">
                <a:latin typeface="Calibri"/>
                <a:cs typeface="Calibri"/>
              </a:rPr>
              <a:t>To introduce</a:t>
            </a:r>
            <a:r>
              <a:rPr lang="en-GB" b="0" baseline="0">
                <a:latin typeface="Calibri"/>
                <a:cs typeface="Calibri"/>
              </a:rPr>
              <a:t> tricky words</a:t>
            </a:r>
            <a:endParaRPr lang="en-US" b="0"/>
          </a:p>
          <a:p>
            <a:pPr marL="171484" indent="-171484">
              <a:buFont typeface="Arial"/>
              <a:buChar char="•"/>
            </a:pPr>
            <a:endParaRPr lang="en-GB" b="1">
              <a:latin typeface="Calibri"/>
              <a:cs typeface="Calibri"/>
            </a:endParaRPr>
          </a:p>
          <a:p>
            <a:r>
              <a:rPr lang="en-GB" b="1">
                <a:latin typeface="Calibri"/>
                <a:cs typeface="Calibri"/>
              </a:rPr>
              <a:t>Notes:</a:t>
            </a:r>
            <a:endParaRPr lang="en-US" b="0">
              <a:latin typeface="Calibri" panose="020F0502020204030204" pitchFamily="34" charset="0"/>
              <a:cs typeface="Calibri" panose="020F0502020204030204" pitchFamily="34" charset="0"/>
            </a:endParaRPr>
          </a:p>
          <a:p>
            <a:pPr marL="171484" indent="-171484">
              <a:buFont typeface="Arial"/>
              <a:buChar char="•"/>
            </a:pPr>
            <a:r>
              <a:rPr lang="en-US" i="0">
                <a:latin typeface="Calibri"/>
                <a:cs typeface="Calibri"/>
              </a:rPr>
              <a:t>Read the slide.</a:t>
            </a:r>
          </a:p>
          <a:p>
            <a:pPr marL="171484" indent="-171484">
              <a:buFont typeface="Arial"/>
              <a:buChar char="•"/>
              <a:defRPr/>
            </a:pPr>
            <a:r>
              <a:rPr lang="en-US" b="0" i="0">
                <a:latin typeface="Calibri"/>
                <a:cs typeface="Calibri"/>
              </a:rPr>
              <a:t>You may wish to give parents a copy of the document ‘Phase 2 tricky words: Reception Autumn term – Information for parents and carers</a:t>
            </a:r>
            <a:r>
              <a:rPr lang="en-US">
                <a:latin typeface="Calibri"/>
                <a:cs typeface="Calibri"/>
              </a:rPr>
              <a:t>'. </a:t>
            </a:r>
            <a:endParaRPr lang="en-US" i="1"/>
          </a:p>
        </p:txBody>
      </p:sp>
    </p:spTree>
    <p:extLst>
      <p:ext uri="{BB962C8B-B14F-4D97-AF65-F5344CB8AC3E}">
        <p14:creationId xmlns:p14="http://schemas.microsoft.com/office/powerpoint/2010/main" val="4113536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7588" cy="3430588"/>
          </a:xfrm>
        </p:spPr>
      </p:sp>
      <p:sp>
        <p:nvSpPr>
          <p:cNvPr id="3" name="Notes Placeholder 2"/>
          <p:cNvSpPr>
            <a:spLocks noGrp="1"/>
          </p:cNvSpPr>
          <p:nvPr>
            <p:ph type="body" idx="1"/>
          </p:nvPr>
        </p:nvSpPr>
        <p:spPr/>
        <p:txBody>
          <a:bodyPr/>
          <a:lstStyle/>
          <a:p>
            <a:r>
              <a:rPr lang="en-GB" b="1">
                <a:latin typeface="Calibri"/>
                <a:cs typeface="Calibri"/>
              </a:rPr>
              <a:t>Slide purpose:</a:t>
            </a:r>
          </a:p>
          <a:p>
            <a:pPr marL="171484" indent="-171484">
              <a:buFont typeface="Arial" panose="020B0604020202020204" pitchFamily="34" charset="0"/>
              <a:buChar char="•"/>
            </a:pPr>
            <a:r>
              <a:rPr lang="en-GB" b="0">
                <a:latin typeface="Calibri"/>
                <a:cs typeface="Calibri"/>
              </a:rPr>
              <a:t>To provide an overview </a:t>
            </a:r>
            <a:r>
              <a:rPr lang="en-GB">
                <a:latin typeface="Calibri"/>
                <a:cs typeface="Calibri"/>
              </a:rPr>
              <a:t>of </a:t>
            </a:r>
            <a:r>
              <a:rPr lang="en-GB" baseline="0">
                <a:latin typeface="Calibri"/>
                <a:cs typeface="Calibri"/>
              </a:rPr>
              <a:t>tricky words</a:t>
            </a:r>
            <a:endParaRPr lang="en-US"/>
          </a:p>
          <a:p>
            <a:pPr marL="171484" indent="-171484">
              <a:buFont typeface="Arial"/>
              <a:buChar char="•"/>
            </a:pPr>
            <a:endParaRPr lang="en-GB" b="1">
              <a:latin typeface="Calibri"/>
              <a:cs typeface="Calibri"/>
            </a:endParaRPr>
          </a:p>
          <a:p>
            <a:r>
              <a:rPr lang="en-GB" b="1">
                <a:latin typeface="Calibri"/>
                <a:cs typeface="Calibri"/>
              </a:rPr>
              <a:t>Notes</a:t>
            </a:r>
            <a:endParaRPr lang="en-US" b="0">
              <a:latin typeface="Calibri" panose="020F0502020204030204" pitchFamily="34" charset="0"/>
              <a:cs typeface="Calibri" panose="020F0502020204030204" pitchFamily="34" charset="0"/>
            </a:endParaRPr>
          </a:p>
          <a:p>
            <a:pPr marL="171484" indent="-171484">
              <a:buFont typeface="Arial"/>
              <a:buChar char="•"/>
            </a:pPr>
            <a:r>
              <a:rPr lang="en-US" i="0"/>
              <a:t>Watch the ‘How we teach tricky words’ video on the website: https://</a:t>
            </a:r>
            <a:r>
              <a:rPr lang="en-US" i="0" err="1"/>
              <a:t>www.littlewandlelettersandsounds.org.uk</a:t>
            </a:r>
            <a:r>
              <a:rPr lang="en-US" i="0"/>
              <a:t>/resources/for-parents/</a:t>
            </a:r>
          </a:p>
          <a:p>
            <a:endParaRPr lang="en-US"/>
          </a:p>
        </p:txBody>
      </p:sp>
    </p:spTree>
    <p:extLst>
      <p:ext uri="{BB962C8B-B14F-4D97-AF65-F5344CB8AC3E}">
        <p14:creationId xmlns:p14="http://schemas.microsoft.com/office/powerpoint/2010/main" val="84161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7588" cy="3430588"/>
          </a:xfrm>
        </p:spPr>
      </p:sp>
      <p:sp>
        <p:nvSpPr>
          <p:cNvPr id="3" name="Notes Placeholder 2"/>
          <p:cNvSpPr>
            <a:spLocks noGrp="1"/>
          </p:cNvSpPr>
          <p:nvPr>
            <p:ph type="body" idx="1"/>
          </p:nvPr>
        </p:nvSpPr>
        <p:spPr/>
        <p:txBody>
          <a:bodyPr/>
          <a:lstStyle/>
          <a:p>
            <a:r>
              <a:rPr lang="en-GB" b="1">
                <a:latin typeface="Calibri"/>
                <a:cs typeface="Calibri"/>
              </a:rPr>
              <a:t>Slide purpose:</a:t>
            </a:r>
          </a:p>
          <a:p>
            <a:pPr marL="171484" indent="-171484">
              <a:buFont typeface="Arial"/>
              <a:buChar char="•"/>
            </a:pPr>
            <a:r>
              <a:rPr lang="en-GB" b="0">
                <a:latin typeface="Calibri"/>
                <a:cs typeface="Calibri"/>
              </a:rPr>
              <a:t>To introduce </a:t>
            </a:r>
            <a:r>
              <a:rPr lang="en-GB">
                <a:latin typeface="Calibri"/>
                <a:cs typeface="Calibri"/>
              </a:rPr>
              <a:t>book matching</a:t>
            </a:r>
            <a:endParaRPr lang="en-US"/>
          </a:p>
          <a:p>
            <a:pPr marL="171484" indent="-171484">
              <a:buFont typeface="Arial"/>
              <a:buChar char="•"/>
            </a:pPr>
            <a:endParaRPr lang="en-GB" b="1">
              <a:latin typeface="Calibri"/>
              <a:cs typeface="Calibri"/>
            </a:endParaRPr>
          </a:p>
          <a:p>
            <a:r>
              <a:rPr lang="en-GB" b="1">
                <a:latin typeface="Calibri"/>
                <a:cs typeface="Calibri"/>
              </a:rPr>
              <a:t>Suggested script:</a:t>
            </a:r>
            <a:endParaRPr lang="en-US" b="0">
              <a:latin typeface="Calibri" panose="020F0502020204030204" pitchFamily="34" charset="0"/>
              <a:cs typeface="Calibri" panose="020F0502020204030204" pitchFamily="34" charset="0"/>
            </a:endParaRPr>
          </a:p>
          <a:p>
            <a:pPr marL="171484" indent="-171484">
              <a:buFont typeface="Arial"/>
              <a:buChar char="•"/>
            </a:pPr>
            <a:r>
              <a:rPr lang="en-US" i="1"/>
              <a:t>We assess your child every six weeks to check progress. </a:t>
            </a:r>
          </a:p>
          <a:p>
            <a:pPr marL="171484" indent="-171484">
              <a:buFont typeface="Arial"/>
              <a:buChar char="•"/>
            </a:pPr>
            <a:r>
              <a:rPr lang="en-US" i="1"/>
              <a:t>Any child who needs extra support has Daily Keep-up sessions planned for them.</a:t>
            </a:r>
          </a:p>
        </p:txBody>
      </p:sp>
    </p:spTree>
    <p:extLst>
      <p:ext uri="{BB962C8B-B14F-4D97-AF65-F5344CB8AC3E}">
        <p14:creationId xmlns:p14="http://schemas.microsoft.com/office/powerpoint/2010/main" val="3699818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7588" cy="3430588"/>
          </a:xfrm>
        </p:spPr>
      </p:sp>
      <p:sp>
        <p:nvSpPr>
          <p:cNvPr id="3" name="Notes Placeholder 2"/>
          <p:cNvSpPr>
            <a:spLocks noGrp="1"/>
          </p:cNvSpPr>
          <p:nvPr>
            <p:ph type="body" idx="1"/>
          </p:nvPr>
        </p:nvSpPr>
        <p:spPr/>
        <p:txBody>
          <a:bodyPr/>
          <a:lstStyle/>
          <a:p>
            <a:r>
              <a:rPr lang="en-GB" b="1">
                <a:latin typeface="Calibri"/>
                <a:cs typeface="Calibri"/>
              </a:rPr>
              <a:t>Slide purpose:</a:t>
            </a:r>
          </a:p>
          <a:p>
            <a:pPr marL="171484" indent="-171484">
              <a:buFont typeface="Arial"/>
              <a:buChar char="•"/>
            </a:pPr>
            <a:r>
              <a:rPr lang="en-GB">
                <a:latin typeface="Calibri"/>
                <a:cs typeface="Calibri"/>
              </a:rPr>
              <a:t>To give guidance on reading the decodable</a:t>
            </a:r>
            <a:r>
              <a:rPr lang="en-GB" baseline="0">
                <a:latin typeface="Calibri"/>
                <a:cs typeface="Calibri"/>
              </a:rPr>
              <a:t> book at home</a:t>
            </a:r>
            <a:endParaRPr lang="en-US"/>
          </a:p>
          <a:p>
            <a:pPr marL="171484" indent="-171484">
              <a:buFont typeface="Arial"/>
              <a:buChar char="•"/>
            </a:pPr>
            <a:endParaRPr lang="en-GB" b="1">
              <a:latin typeface="Calibri"/>
              <a:cs typeface="Calibri"/>
            </a:endParaRPr>
          </a:p>
          <a:p>
            <a:r>
              <a:rPr lang="en-GB" b="1">
                <a:latin typeface="Calibri"/>
                <a:cs typeface="Calibri"/>
              </a:rPr>
              <a:t>Notes</a:t>
            </a:r>
            <a:endParaRPr lang="en-US" b="0">
              <a:latin typeface="Calibri" panose="020F0502020204030204" pitchFamily="34" charset="0"/>
              <a:cs typeface="Calibri" panose="020F0502020204030204" pitchFamily="34" charset="0"/>
            </a:endParaRPr>
          </a:p>
          <a:p>
            <a:pPr marL="171484" indent="-171484">
              <a:buFont typeface="Arial"/>
              <a:buChar char="•"/>
            </a:pPr>
            <a:r>
              <a:rPr lang="en-US" i="0"/>
              <a:t>Read the slide.</a:t>
            </a:r>
          </a:p>
        </p:txBody>
      </p:sp>
    </p:spTree>
    <p:extLst>
      <p:ext uri="{BB962C8B-B14F-4D97-AF65-F5344CB8AC3E}">
        <p14:creationId xmlns:p14="http://schemas.microsoft.com/office/powerpoint/2010/main" val="3340594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7588" cy="3430588"/>
          </a:xfrm>
        </p:spPr>
      </p:sp>
      <p:sp>
        <p:nvSpPr>
          <p:cNvPr id="3" name="Notes Placeholder 2"/>
          <p:cNvSpPr>
            <a:spLocks noGrp="1"/>
          </p:cNvSpPr>
          <p:nvPr>
            <p:ph type="body" idx="1"/>
          </p:nvPr>
        </p:nvSpPr>
        <p:spPr/>
        <p:txBody>
          <a:bodyPr/>
          <a:lstStyle/>
          <a:p>
            <a:r>
              <a:rPr lang="en-GB" b="1">
                <a:latin typeface="Calibri"/>
                <a:cs typeface="Calibri"/>
              </a:rPr>
              <a:t>Slide purpose:</a:t>
            </a:r>
          </a:p>
          <a:p>
            <a:pPr marL="171484" indent="-171484">
              <a:buFont typeface="Arial"/>
              <a:buChar char="•"/>
            </a:pPr>
            <a:r>
              <a:rPr lang="en-GB">
                <a:latin typeface="Calibri"/>
                <a:cs typeface="Calibri"/>
              </a:rPr>
              <a:t>To give guidance on reading wordless books</a:t>
            </a:r>
            <a:r>
              <a:rPr lang="en-GB" baseline="0">
                <a:latin typeface="Calibri"/>
                <a:cs typeface="Calibri"/>
              </a:rPr>
              <a:t> at home</a:t>
            </a:r>
            <a:endParaRPr lang="en-US"/>
          </a:p>
          <a:p>
            <a:pPr marL="171484" indent="-171484">
              <a:buFont typeface="Arial"/>
              <a:buChar char="•"/>
            </a:pPr>
            <a:endParaRPr lang="en-GB" b="1">
              <a:latin typeface="Calibri"/>
              <a:cs typeface="Calibri"/>
            </a:endParaRPr>
          </a:p>
          <a:p>
            <a:r>
              <a:rPr lang="en-GB" b="1">
                <a:latin typeface="Calibri"/>
                <a:cs typeface="Calibri"/>
              </a:rPr>
              <a:t>Notes:</a:t>
            </a:r>
            <a:endParaRPr lang="en-US" b="0">
              <a:latin typeface="Calibri" panose="020F0502020204030204" pitchFamily="34" charset="0"/>
              <a:cs typeface="Calibri" panose="020F0502020204030204" pitchFamily="34" charset="0"/>
            </a:endParaRPr>
          </a:p>
          <a:p>
            <a:pPr marL="171484" indent="-171484">
              <a:buFont typeface="Arial"/>
              <a:buChar char="•"/>
            </a:pPr>
            <a:r>
              <a:rPr lang="en-US" i="0"/>
              <a:t>Read the slide.</a:t>
            </a:r>
            <a:endParaRPr lang="en-US"/>
          </a:p>
        </p:txBody>
      </p:sp>
    </p:spTree>
    <p:extLst>
      <p:ext uri="{BB962C8B-B14F-4D97-AF65-F5344CB8AC3E}">
        <p14:creationId xmlns:p14="http://schemas.microsoft.com/office/powerpoint/2010/main" val="7345856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7588" cy="3430588"/>
          </a:xfrm>
        </p:spPr>
      </p:sp>
      <p:sp>
        <p:nvSpPr>
          <p:cNvPr id="3" name="Notes Placeholder 2"/>
          <p:cNvSpPr>
            <a:spLocks noGrp="1"/>
          </p:cNvSpPr>
          <p:nvPr>
            <p:ph type="body" idx="1"/>
          </p:nvPr>
        </p:nvSpPr>
        <p:spPr/>
        <p:txBody>
          <a:bodyPr/>
          <a:lstStyle/>
          <a:p>
            <a:r>
              <a:rPr lang="en-GB" b="1">
                <a:latin typeface="Calibri"/>
                <a:cs typeface="Calibri"/>
              </a:rPr>
              <a:t>Slide purpose:</a:t>
            </a:r>
          </a:p>
          <a:p>
            <a:pPr marL="171484" indent="-171484">
              <a:buFont typeface="Arial"/>
              <a:buChar char="•"/>
            </a:pPr>
            <a:r>
              <a:rPr lang="en-GB">
                <a:latin typeface="Calibri"/>
                <a:cs typeface="Calibri"/>
              </a:rPr>
              <a:t>To give guidance on supporting</a:t>
            </a:r>
            <a:r>
              <a:rPr lang="en-GB" baseline="0">
                <a:latin typeface="Calibri"/>
                <a:cs typeface="Calibri"/>
              </a:rPr>
              <a:t> phonics learning</a:t>
            </a:r>
            <a:r>
              <a:rPr lang="en-GB">
                <a:latin typeface="Calibri"/>
                <a:cs typeface="Calibri"/>
              </a:rPr>
              <a:t> at home</a:t>
            </a:r>
            <a:endParaRPr lang="en-US"/>
          </a:p>
          <a:p>
            <a:pPr marL="171484" indent="-171484">
              <a:buFont typeface="Arial"/>
              <a:buChar char="•"/>
            </a:pPr>
            <a:endParaRPr lang="en-GB" b="1">
              <a:latin typeface="Calibri"/>
              <a:cs typeface="Calibri"/>
            </a:endParaRPr>
          </a:p>
          <a:p>
            <a:r>
              <a:rPr lang="en-GB" b="1">
                <a:latin typeface="Calibri"/>
                <a:cs typeface="Calibri"/>
              </a:rPr>
              <a:t>Suggested script:</a:t>
            </a:r>
            <a:endParaRPr lang="en-US" b="0">
              <a:latin typeface="Calibri" panose="020F0502020204030204" pitchFamily="34" charset="0"/>
              <a:cs typeface="Calibri" panose="020F0502020204030204" pitchFamily="34" charset="0"/>
            </a:endParaRPr>
          </a:p>
          <a:p>
            <a:pPr marL="171484" indent="-171484">
              <a:buFont typeface="Arial"/>
              <a:buChar char="•"/>
            </a:pPr>
            <a:r>
              <a:rPr lang="en-US" i="1"/>
              <a:t>It is really important that you pronounce the sounds correctly at home if you are supporting your child. </a:t>
            </a:r>
          </a:p>
          <a:p>
            <a:pPr marL="171484" indent="-171484">
              <a:buFont typeface="Arial"/>
              <a:buChar char="•"/>
            </a:pPr>
            <a:r>
              <a:rPr lang="en-US" i="1"/>
              <a:t>Use the videos we saw earlier for support.</a:t>
            </a:r>
            <a:endParaRPr lang="en-US" i="0"/>
          </a:p>
          <a:p>
            <a:endParaRPr lang="en-US"/>
          </a:p>
        </p:txBody>
      </p:sp>
    </p:spTree>
    <p:extLst>
      <p:ext uri="{BB962C8B-B14F-4D97-AF65-F5344CB8AC3E}">
        <p14:creationId xmlns:p14="http://schemas.microsoft.com/office/powerpoint/2010/main" val="1391058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b">
            <a:normAutofit/>
          </a:bodyPr>
          <a:lstStyle>
            <a:lvl1pPr algn="ctr">
              <a:defRPr sz="5400">
                <a:latin typeface="Gotham Light" panose="02000603030000020004" pitchFamily="2" charset="0"/>
              </a:defRPr>
            </a:lvl1pPr>
          </a:lstStyle>
          <a:p>
            <a:r>
              <a:rPr lang="en-US"/>
              <a:t>Holy Trinity </a:t>
            </a:r>
            <a:br>
              <a:rPr lang="en-US"/>
            </a:br>
            <a:r>
              <a:rPr lang="en-US"/>
              <a:t>Church of England </a:t>
            </a:r>
            <a:br>
              <a:rPr lang="en-US"/>
            </a:br>
            <a:r>
              <a:rPr lang="en-US"/>
              <a:t>Primary School</a:t>
            </a:r>
            <a:endParaRPr lang="en-GB"/>
          </a:p>
        </p:txBody>
      </p:sp>
      <p:sp>
        <p:nvSpPr>
          <p:cNvPr id="3" name="Subtitle 2"/>
          <p:cNvSpPr>
            <a:spLocks noGrp="1"/>
          </p:cNvSpPr>
          <p:nvPr>
            <p:ph type="subTitle" idx="1" hasCustomPrompt="1"/>
          </p:nvPr>
        </p:nvSpPr>
        <p:spPr>
          <a:xfrm>
            <a:off x="1524000" y="4058816"/>
            <a:ext cx="9144000" cy="961053"/>
          </a:xfrm>
        </p:spPr>
        <p:txBody>
          <a:bodyPr>
            <a:normAutofit/>
          </a:bodyPr>
          <a:lstStyle>
            <a:lvl1pPr marL="0" indent="0" algn="ctr">
              <a:buNone/>
              <a:defRPr sz="6000">
                <a:effectLst>
                  <a:innerShdw blurRad="63500" dist="50800">
                    <a:prstClr val="black">
                      <a:alpha val="50000"/>
                    </a:prstClr>
                  </a:innerShdw>
                </a:effectLst>
                <a:latin typeface="Gotham Light" panose="0200060303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WELCOME</a:t>
            </a:r>
          </a:p>
        </p:txBody>
      </p:sp>
    </p:spTree>
    <p:extLst>
      <p:ext uri="{BB962C8B-B14F-4D97-AF65-F5344CB8AC3E}">
        <p14:creationId xmlns:p14="http://schemas.microsoft.com/office/powerpoint/2010/main" val="3765735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5170714" cy="417674"/>
          </a:xfrm>
          <a:prstGeom prst="rect">
            <a:avLst/>
          </a:prstGeom>
        </p:spPr>
        <p:txBody>
          <a:bodyPr/>
          <a:lstStyle/>
          <a:p>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9DF5E22-0E82-4D78-8AA2-16FD52EF9CD7}" type="slidenum">
              <a:rPr lang="en-GB" smtClean="0"/>
              <a:t>‹#›</a:t>
            </a:fld>
            <a:endParaRPr lang="en-GB"/>
          </a:p>
        </p:txBody>
      </p:sp>
    </p:spTree>
    <p:extLst>
      <p:ext uri="{BB962C8B-B14F-4D97-AF65-F5344CB8AC3E}">
        <p14:creationId xmlns:p14="http://schemas.microsoft.com/office/powerpoint/2010/main" val="3921992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5170714" cy="417674"/>
          </a:xfrm>
          <a:prstGeom prst="rect">
            <a:avLst/>
          </a:prstGeom>
        </p:spPr>
        <p:txBody>
          <a:bodyPr/>
          <a:lstStyle/>
          <a:p>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9DF5E22-0E82-4D78-8AA2-16FD52EF9CD7}" type="slidenum">
              <a:rPr lang="en-GB" smtClean="0"/>
              <a:t>‹#›</a:t>
            </a:fld>
            <a:endParaRPr lang="en-GB"/>
          </a:p>
        </p:txBody>
      </p:sp>
    </p:spTree>
    <p:extLst>
      <p:ext uri="{BB962C8B-B14F-4D97-AF65-F5344CB8AC3E}">
        <p14:creationId xmlns:p14="http://schemas.microsoft.com/office/powerpoint/2010/main" val="1192301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838200" y="6356350"/>
            <a:ext cx="5170714" cy="417674"/>
          </a:xfrm>
          <a:prstGeom prst="rect">
            <a:avLst/>
          </a:prstGeom>
        </p:spPr>
        <p:txBody>
          <a:bodyPr/>
          <a:lstStyle/>
          <a:p>
            <a:endParaRPr lang="en-GB"/>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29DF5E22-0E82-4D78-8AA2-16FD52EF9CD7}" type="slidenum">
              <a:rPr lang="en-GB" smtClean="0"/>
              <a:t>‹#›</a:t>
            </a:fld>
            <a:endParaRPr lang="en-GB"/>
          </a:p>
        </p:txBody>
      </p:sp>
    </p:spTree>
    <p:extLst>
      <p:ext uri="{BB962C8B-B14F-4D97-AF65-F5344CB8AC3E}">
        <p14:creationId xmlns:p14="http://schemas.microsoft.com/office/powerpoint/2010/main" val="1496674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838200" y="6356350"/>
            <a:ext cx="5170714" cy="417674"/>
          </a:xfrm>
          <a:prstGeom prst="rect">
            <a:avLst/>
          </a:prstGeom>
        </p:spPr>
        <p:txBody>
          <a:bodyPr/>
          <a:lstStyle/>
          <a:p>
            <a:endParaRPr lang="en-GB"/>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29DF5E22-0E82-4D78-8AA2-16FD52EF9CD7}" type="slidenum">
              <a:rPr lang="en-GB" smtClean="0"/>
              <a:t>‹#›</a:t>
            </a:fld>
            <a:endParaRPr lang="en-GB"/>
          </a:p>
        </p:txBody>
      </p:sp>
    </p:spTree>
    <p:extLst>
      <p:ext uri="{BB962C8B-B14F-4D97-AF65-F5344CB8AC3E}">
        <p14:creationId xmlns:p14="http://schemas.microsoft.com/office/powerpoint/2010/main" val="1238782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0"/>
            <a:ext cx="5170714" cy="417674"/>
          </a:xfrm>
          <a:prstGeom prst="rect">
            <a:avLst/>
          </a:prstGeom>
        </p:spPr>
        <p:txBody>
          <a:bodyPr/>
          <a:lstStyle/>
          <a:p>
            <a:endParaRPr lang="en-GB"/>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29DF5E22-0E82-4D78-8AA2-16FD52EF9CD7}" type="slidenum">
              <a:rPr lang="en-GB" smtClean="0"/>
              <a:t>‹#›</a:t>
            </a:fld>
            <a:endParaRPr lang="en-GB"/>
          </a:p>
        </p:txBody>
      </p:sp>
    </p:spTree>
    <p:extLst>
      <p:ext uri="{BB962C8B-B14F-4D97-AF65-F5344CB8AC3E}">
        <p14:creationId xmlns:p14="http://schemas.microsoft.com/office/powerpoint/2010/main" val="662279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5170714" cy="417674"/>
          </a:xfrm>
          <a:prstGeom prst="rect">
            <a:avLst/>
          </a:prstGeom>
        </p:spPr>
        <p:txBody>
          <a:bodyPr/>
          <a:lstStyle/>
          <a:p>
            <a:endParaRPr lang="en-GB"/>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29DF5E22-0E82-4D78-8AA2-16FD52EF9CD7}" type="slidenum">
              <a:rPr lang="en-GB" smtClean="0"/>
              <a:t>‹#›</a:t>
            </a:fld>
            <a:endParaRPr lang="en-GB"/>
          </a:p>
        </p:txBody>
      </p:sp>
    </p:spTree>
    <p:extLst>
      <p:ext uri="{BB962C8B-B14F-4D97-AF65-F5344CB8AC3E}">
        <p14:creationId xmlns:p14="http://schemas.microsoft.com/office/powerpoint/2010/main" val="1140882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5170714" cy="417674"/>
          </a:xfrm>
          <a:prstGeom prst="rect">
            <a:avLst/>
          </a:prstGeom>
        </p:spPr>
        <p:txBody>
          <a:bodyPr/>
          <a:lstStyle/>
          <a:p>
            <a:endParaRPr lang="en-GB"/>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29DF5E22-0E82-4D78-8AA2-16FD52EF9CD7}" type="slidenum">
              <a:rPr lang="en-GB" smtClean="0"/>
              <a:t>‹#›</a:t>
            </a:fld>
            <a:endParaRPr lang="en-GB"/>
          </a:p>
        </p:txBody>
      </p:sp>
    </p:spTree>
    <p:extLst>
      <p:ext uri="{BB962C8B-B14F-4D97-AF65-F5344CB8AC3E}">
        <p14:creationId xmlns:p14="http://schemas.microsoft.com/office/powerpoint/2010/main" val="743208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5170714" cy="417674"/>
          </a:xfrm>
          <a:prstGeom prst="rect">
            <a:avLst/>
          </a:prstGeom>
        </p:spPr>
        <p:txBody>
          <a:bodyPr/>
          <a:lstStyle/>
          <a:p>
            <a:endParaRPr lang="en-GB"/>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29DF5E22-0E82-4D78-8AA2-16FD52EF9CD7}" type="slidenum">
              <a:rPr lang="en-GB" smtClean="0"/>
              <a:t>‹#›</a:t>
            </a:fld>
            <a:endParaRPr lang="en-GB"/>
          </a:p>
        </p:txBody>
      </p:sp>
    </p:spTree>
    <p:extLst>
      <p:ext uri="{BB962C8B-B14F-4D97-AF65-F5344CB8AC3E}">
        <p14:creationId xmlns:p14="http://schemas.microsoft.com/office/powerpoint/2010/main" val="1961256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5170714" cy="417674"/>
          </a:xfrm>
          <a:prstGeom prst="rect">
            <a:avLst/>
          </a:prstGeom>
        </p:spPr>
        <p:txBody>
          <a:bodyPr/>
          <a:lstStyle/>
          <a:p>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9DF5E22-0E82-4D78-8AA2-16FD52EF9CD7}" type="slidenum">
              <a:rPr lang="en-GB" smtClean="0"/>
              <a:t>‹#›</a:t>
            </a:fld>
            <a:endParaRPr lang="en-GB"/>
          </a:p>
        </p:txBody>
      </p:sp>
    </p:spTree>
    <p:extLst>
      <p:ext uri="{BB962C8B-B14F-4D97-AF65-F5344CB8AC3E}">
        <p14:creationId xmlns:p14="http://schemas.microsoft.com/office/powerpoint/2010/main" val="1308776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5170714" cy="417674"/>
          </a:xfrm>
          <a:prstGeom prst="rect">
            <a:avLst/>
          </a:prstGeom>
        </p:spPr>
        <p:txBody>
          <a:bodyPr/>
          <a:lstStyle/>
          <a:p>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9DF5E22-0E82-4D78-8AA2-16FD52EF9CD7}" type="slidenum">
              <a:rPr lang="en-GB" smtClean="0"/>
              <a:t>‹#›</a:t>
            </a:fld>
            <a:endParaRPr lang="en-GB"/>
          </a:p>
        </p:txBody>
      </p:sp>
    </p:spTree>
    <p:extLst>
      <p:ext uri="{BB962C8B-B14F-4D97-AF65-F5344CB8AC3E}">
        <p14:creationId xmlns:p14="http://schemas.microsoft.com/office/powerpoint/2010/main" val="41079924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75575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62056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2_Blank">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91054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00808-5329-3A4B-BC95-FF75E1EE370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7789860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11161240"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a:t>Click to edit Master title style</a:t>
            </a:r>
          </a:p>
        </p:txBody>
      </p:sp>
    </p:spTree>
    <p:extLst>
      <p:ext uri="{BB962C8B-B14F-4D97-AF65-F5344CB8AC3E}">
        <p14:creationId xmlns:p14="http://schemas.microsoft.com/office/powerpoint/2010/main" val="28958933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a:t>Click to edit Master title style</a:t>
            </a:r>
          </a:p>
        </p:txBody>
      </p:sp>
      <p:sp>
        <p:nvSpPr>
          <p:cNvPr id="6" name="Text Placeholder 2">
            <a:extLst>
              <a:ext uri="{FF2B5EF4-FFF2-40B4-BE49-F238E27FC236}">
                <a16:creationId xmlns:a16="http://schemas.microsoft.com/office/drawing/2014/main" id="{FCA5357F-9713-BB4D-9AE1-E10DB318EF40}"/>
              </a:ext>
            </a:extLst>
          </p:cNvPr>
          <p:cNvSpPr>
            <a:spLocks noGrp="1"/>
          </p:cNvSpPr>
          <p:nvPr>
            <p:ph type="body" sz="quarter" idx="11"/>
          </p:nvPr>
        </p:nvSpPr>
        <p:spPr>
          <a:xfrm>
            <a:off x="624001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19122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a:t>Click to edit Master title style</a:t>
            </a:r>
          </a:p>
        </p:txBody>
      </p:sp>
      <p:sp>
        <p:nvSpPr>
          <p:cNvPr id="4" name="Picture Placeholder 3">
            <a:extLst>
              <a:ext uri="{FF2B5EF4-FFF2-40B4-BE49-F238E27FC236}">
                <a16:creationId xmlns:a16="http://schemas.microsoft.com/office/drawing/2014/main" id="{EADF02A9-D1D6-1947-8903-4AEE4B422F55}"/>
              </a:ext>
            </a:extLst>
          </p:cNvPr>
          <p:cNvSpPr>
            <a:spLocks noGrp="1"/>
          </p:cNvSpPr>
          <p:nvPr>
            <p:ph type="pic" sz="quarter" idx="11"/>
          </p:nvPr>
        </p:nvSpPr>
        <p:spPr>
          <a:xfrm>
            <a:off x="6096000" y="1916113"/>
            <a:ext cx="5473700" cy="4392612"/>
          </a:xfrm>
          <a:prstGeom prst="rect">
            <a:avLst/>
          </a:prstGeom>
        </p:spPr>
        <p:txBody>
          <a:bodyPr/>
          <a:lstStyle/>
          <a:p>
            <a:endParaRPr lang="en-US"/>
          </a:p>
        </p:txBody>
      </p:sp>
    </p:spTree>
    <p:extLst>
      <p:ext uri="{BB962C8B-B14F-4D97-AF65-F5344CB8AC3E}">
        <p14:creationId xmlns:p14="http://schemas.microsoft.com/office/powerpoint/2010/main" val="26746758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03169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C405-5329-8F44-BF87-076C7BC7DF3F}"/>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Tree>
    <p:extLst>
      <p:ext uri="{BB962C8B-B14F-4D97-AF65-F5344CB8AC3E}">
        <p14:creationId xmlns:p14="http://schemas.microsoft.com/office/powerpoint/2010/main" val="13819256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78782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1257300" y="2286000"/>
            <a:ext cx="4791456"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647795" y="2286000"/>
            <a:ext cx="4791456"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5B1524F4-450B-494A-8168-C27743591B4F}"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301055-81AA-C044-9423-EC0F2F6D7467}" type="slidenum">
              <a:rPr lang="en-US" smtClean="0"/>
              <a:t>‹#›</a:t>
            </a:fld>
            <a:endParaRPr lang="en-US"/>
          </a:p>
        </p:txBody>
      </p:sp>
    </p:spTree>
    <p:extLst>
      <p:ext uri="{BB962C8B-B14F-4D97-AF65-F5344CB8AC3E}">
        <p14:creationId xmlns:p14="http://schemas.microsoft.com/office/powerpoint/2010/main" val="444835287"/>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9999"/>
            </a:gs>
            <a:gs pos="100000">
              <a:srgbClr val="F7FDFC"/>
            </a:gs>
            <a:gs pos="69000">
              <a:srgbClr val="F7FDFC"/>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6"/>
            <a:ext cx="10515600" cy="398734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3" descr="A black background with yellow text&#10;&#10;AI-generated content may be incorrect.">
            <a:extLst>
              <a:ext uri="{FF2B5EF4-FFF2-40B4-BE49-F238E27FC236}">
                <a16:creationId xmlns:a16="http://schemas.microsoft.com/office/drawing/2014/main" id="{9C702FCA-21C3-D416-173F-D5DFDCEDE745}"/>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2064" y="5812972"/>
            <a:ext cx="4423761" cy="822090"/>
          </a:xfrm>
          <a:prstGeom prst="rect">
            <a:avLst/>
          </a:prstGeom>
        </p:spPr>
      </p:pic>
    </p:spTree>
    <p:extLst>
      <p:ext uri="{BB962C8B-B14F-4D97-AF65-F5344CB8AC3E}">
        <p14:creationId xmlns:p14="http://schemas.microsoft.com/office/powerpoint/2010/main" val="17500802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704D62-23FC-224F-B479-F741B27866FE}"/>
              </a:ext>
            </a:extLst>
          </p:cNvPr>
          <p:cNvPicPr>
            <a:picLocks noChangeAspect="1"/>
          </p:cNvPicPr>
          <p:nvPr userDrawn="1"/>
        </p:nvPicPr>
        <p:blipFill>
          <a:blip r:embed="rId6"/>
          <a:stretch>
            <a:fillRect/>
          </a:stretch>
        </p:blipFill>
        <p:spPr>
          <a:xfrm>
            <a:off x="10683293" y="260648"/>
            <a:ext cx="1266574" cy="1260000"/>
          </a:xfrm>
          <a:prstGeom prst="rect">
            <a:avLst/>
          </a:prstGeom>
        </p:spPr>
      </p:pic>
    </p:spTree>
    <p:extLst>
      <p:ext uri="{BB962C8B-B14F-4D97-AF65-F5344CB8AC3E}">
        <p14:creationId xmlns:p14="http://schemas.microsoft.com/office/powerpoint/2010/main" val="42293879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1AB373-CFC7-C849-A174-915481BA7EC2}"/>
              </a:ext>
            </a:extLst>
          </p:cNvPr>
          <p:cNvPicPr>
            <a:picLocks noChangeAspect="1"/>
          </p:cNvPicPr>
          <p:nvPr userDrawn="1"/>
        </p:nvPicPr>
        <p:blipFill>
          <a:blip r:embed="rId9"/>
          <a:stretch>
            <a:fillRect/>
          </a:stretch>
        </p:blipFill>
        <p:spPr>
          <a:xfrm>
            <a:off x="10704512" y="260648"/>
            <a:ext cx="1224136" cy="1224136"/>
          </a:xfrm>
          <a:prstGeom prst="rect">
            <a:avLst/>
          </a:prstGeom>
        </p:spPr>
      </p:pic>
    </p:spTree>
    <p:extLst>
      <p:ext uri="{BB962C8B-B14F-4D97-AF65-F5344CB8AC3E}">
        <p14:creationId xmlns:p14="http://schemas.microsoft.com/office/powerpoint/2010/main" val="210828327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5.png"/><Relationship Id="rId4" Type="http://schemas.openxmlformats.org/officeDocument/2006/relationships/image" Target="../media/image6.wmf"/></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5.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hyperlink" Target="https://www.littlewandlelettersandsounds.org.uk/resources/for-parents/" TargetMode="Externa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7" Type="http://schemas.openxmlformats.org/officeDocument/2006/relationships/image" Target="../media/image5.png"/><Relationship Id="rId2" Type="http://schemas.microsoft.com/office/2007/relationships/media" Target="../media/media9.m4a"/><Relationship Id="rId1" Type="http://schemas.openxmlformats.org/officeDocument/2006/relationships/video" Target="https://www.youtube.com/embed/IL5YUCPyC5I?feature=oembed" TargetMode="External"/><Relationship Id="rId6" Type="http://schemas.openxmlformats.org/officeDocument/2006/relationships/image" Target="../media/image12.jpeg"/><Relationship Id="rId5" Type="http://schemas.openxmlformats.org/officeDocument/2006/relationships/notesSlide" Target="../notesSlides/notesSlide4.xml"/><Relationship Id="rId4"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7" Type="http://schemas.openxmlformats.org/officeDocument/2006/relationships/image" Target="../media/image5.png"/><Relationship Id="rId2" Type="http://schemas.microsoft.com/office/2007/relationships/media" Target="../media/media11.m4a"/><Relationship Id="rId1" Type="http://schemas.openxmlformats.org/officeDocument/2006/relationships/video" Target="https://www.youtube.com/embed/3C1KTDag0ZA" TargetMode="External"/><Relationship Id="rId6" Type="http://schemas.openxmlformats.org/officeDocument/2006/relationships/image" Target="../media/image14.jpeg"/><Relationship Id="rId5" Type="http://schemas.openxmlformats.org/officeDocument/2006/relationships/notesSlide" Target="../notesSlides/notesSlide6.xml"/><Relationship Id="rId4"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5.png"/><Relationship Id="rId4" Type="http://schemas.openxmlformats.org/officeDocument/2006/relationships/image" Target="../media/image15.wmf"/></Relationships>
</file>

<file path=ppt/slides/_rels/slide13.xml.rels><?xml version="1.0" encoding="UTF-8" standalone="yes"?>
<Relationships xmlns="http://schemas.openxmlformats.org/package/2006/relationships"><Relationship Id="rId8" Type="http://schemas.openxmlformats.org/officeDocument/2006/relationships/image" Target="../media/image19.tiff"/><Relationship Id="rId3" Type="http://schemas.openxmlformats.org/officeDocument/2006/relationships/slideLayout" Target="../slideLayouts/slideLayout6.xml"/><Relationship Id="rId7" Type="http://schemas.openxmlformats.org/officeDocument/2006/relationships/image" Target="../media/image18.tiff"/><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7.tiff"/><Relationship Id="rId5" Type="http://schemas.openxmlformats.org/officeDocument/2006/relationships/image" Target="../media/image16.png"/><Relationship Id="rId4" Type="http://schemas.openxmlformats.org/officeDocument/2006/relationships/notesSlide" Target="../notesSlides/notesSlide7.xml"/><Relationship Id="rId9"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5.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1.tiff"/><Relationship Id="rId5" Type="http://schemas.openxmlformats.org/officeDocument/2006/relationships/image" Target="../media/image20.tiff"/><Relationship Id="rId4"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5.png"/><Relationship Id="rId5" Type="http://schemas.openxmlformats.org/officeDocument/2006/relationships/image" Target="../media/image22.png"/><Relationship Id="rId4"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6.xml"/><Relationship Id="rId7" Type="http://schemas.openxmlformats.org/officeDocument/2006/relationships/hyperlink" Target="https://youtu.be/qDu3JAjf-U0" TargetMode="Externa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3.png"/><Relationship Id="rId5" Type="http://schemas.openxmlformats.org/officeDocument/2006/relationships/hyperlink" Target="https://youtu.be/-ZtjFIvA_fs" TargetMode="External"/><Relationship Id="rId4"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5.png"/><Relationship Id="rId4" Type="http://schemas.openxmlformats.org/officeDocument/2006/relationships/image" Target="../media/image25.wmf"/></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8.wmf"/><Relationship Id="rId5" Type="http://schemas.openxmlformats.org/officeDocument/2006/relationships/image" Target="../media/image27.jpeg"/><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5.png"/><Relationship Id="rId4" Type="http://schemas.openxmlformats.org/officeDocument/2006/relationships/image" Target="../media/image29.wmf"/></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4538" y="649415"/>
            <a:ext cx="4859600" cy="1446550"/>
          </a:xfrm>
          <a:prstGeom prst="rect">
            <a:avLst/>
          </a:prstGeom>
        </p:spPr>
        <p:txBody>
          <a:bodyPr wrap="none">
            <a:spAutoFit/>
          </a:bodyPr>
          <a:lstStyle/>
          <a:p>
            <a:pPr algn="ctr"/>
            <a:r>
              <a:rPr lang="en-GB" altLang="en-US" sz="8800">
                <a:latin typeface="Calibri" panose="020F0502020204030204" pitchFamily="34" charset="0"/>
              </a:rPr>
              <a:t>Welcome!</a:t>
            </a:r>
          </a:p>
        </p:txBody>
      </p:sp>
      <p:sp>
        <p:nvSpPr>
          <p:cNvPr id="3" name="TextBox 2"/>
          <p:cNvSpPr txBox="1"/>
          <p:nvPr/>
        </p:nvSpPr>
        <p:spPr>
          <a:xfrm>
            <a:off x="827902" y="2323070"/>
            <a:ext cx="5128055" cy="1938992"/>
          </a:xfrm>
          <a:prstGeom prst="rect">
            <a:avLst/>
          </a:prstGeom>
          <a:noFill/>
        </p:spPr>
        <p:txBody>
          <a:bodyPr wrap="square" rtlCol="0">
            <a:spAutoFit/>
          </a:bodyPr>
          <a:lstStyle/>
          <a:p>
            <a:pPr algn="ctr"/>
            <a:r>
              <a:rPr lang="en-GB" sz="4000">
                <a:latin typeface="Calibri" panose="020F0502020204030204" pitchFamily="34" charset="0"/>
              </a:rPr>
              <a:t>Curriculum Meeting for Parents of Children in Reception</a:t>
            </a:r>
            <a:endParaRPr lang="en-US" sz="4000">
              <a:latin typeface="Calibri" panose="020F0502020204030204" pitchFamily="34" charset="0"/>
            </a:endParaRPr>
          </a:p>
        </p:txBody>
      </p:sp>
      <p:pic>
        <p:nvPicPr>
          <p:cNvPr id="5" name="Picture 4" descr="C:\Users\abeauford\OneDrive - Bath &amp; Wells Multi Academy Trust(1)\Logos\Values\2019 Rainbow\HT Rainbow - Rainbow only.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44880" y="2939846"/>
            <a:ext cx="4501545" cy="2389330"/>
          </a:xfrm>
          <a:prstGeom prst="rect">
            <a:avLst/>
          </a:prstGeom>
          <a:noFill/>
          <a:ln>
            <a:noFill/>
          </a:ln>
        </p:spPr>
      </p:pic>
      <p:pic>
        <p:nvPicPr>
          <p:cNvPr id="4" name="Recorded Sound">
            <a:hlinkClick r:id="" action="ppaction://media"/>
            <a:extLst>
              <a:ext uri="{FF2B5EF4-FFF2-40B4-BE49-F238E27FC236}">
                <a16:creationId xmlns:a16="http://schemas.microsoft.com/office/drawing/2014/main" id="{109159E8-D049-49F0-7B30-DEDF1F6F832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38884" y="315341"/>
            <a:ext cx="1057349" cy="1057349"/>
          </a:xfrm>
          <a:prstGeom prst="rect">
            <a:avLst/>
          </a:prstGeom>
        </p:spPr>
      </p:pic>
    </p:spTree>
    <p:extLst>
      <p:ext uri="{BB962C8B-B14F-4D97-AF65-F5344CB8AC3E}">
        <p14:creationId xmlns:p14="http://schemas.microsoft.com/office/powerpoint/2010/main" val="2813123483"/>
      </p:ext>
    </p:extLst>
  </p:cSld>
  <p:clrMapOvr>
    <a:masterClrMapping/>
  </p:clrMapOvr>
  <mc:AlternateContent xmlns:mc="http://schemas.openxmlformats.org/markup-compatibility/2006" xmlns:p14="http://schemas.microsoft.com/office/powerpoint/2010/main">
    <mc:Choice Requires="p14">
      <p:transition spd="slow" p14:dur="2000" advTm="17267"/>
    </mc:Choice>
    <mc:Fallback xmlns="">
      <p:transition spd="slow" advTm="172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26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47"/>
            <a:ext cx="10515600" cy="1325563"/>
          </a:xfrm>
        </p:spPr>
        <p:txBody>
          <a:bodyPr/>
          <a:lstStyle/>
          <a:p>
            <a:r>
              <a:rPr lang="en-GB" b="1">
                <a:effectLst>
                  <a:outerShdw blurRad="38100" dist="38100" dir="2700000" algn="tl">
                    <a:srgbClr val="000000">
                      <a:alpha val="43137"/>
                    </a:srgbClr>
                  </a:outerShdw>
                </a:effectLst>
              </a:rPr>
              <a:t> Staff names and locations</a:t>
            </a:r>
            <a:endParaRPr lang="en-US" b="1"/>
          </a:p>
        </p:txBody>
      </p:sp>
      <p:sp>
        <p:nvSpPr>
          <p:cNvPr id="3" name="Content Placeholder 2"/>
          <p:cNvSpPr>
            <a:spLocks noGrp="1"/>
          </p:cNvSpPr>
          <p:nvPr>
            <p:ph idx="1"/>
          </p:nvPr>
        </p:nvSpPr>
        <p:spPr>
          <a:xfrm>
            <a:off x="838200" y="1636588"/>
            <a:ext cx="10515600" cy="3585752"/>
          </a:xfrm>
        </p:spPr>
        <p:txBody>
          <a:bodyPr vert="horz" lIns="91440" tIns="45720" rIns="91440" bIns="45720" rtlCol="0" anchor="t">
            <a:noAutofit/>
          </a:bodyPr>
          <a:lstStyle/>
          <a:p>
            <a:pPr>
              <a:lnSpc>
                <a:spcPct val="150000"/>
              </a:lnSpc>
            </a:pPr>
            <a:r>
              <a:rPr lang="en-US" sz="3600" dirty="0" err="1"/>
              <a:t>Mrs</a:t>
            </a:r>
            <a:r>
              <a:rPr lang="en-US" sz="3600" dirty="0"/>
              <a:t> Salvetti and </a:t>
            </a:r>
            <a:r>
              <a:rPr lang="en-US" sz="3600" dirty="0" err="1"/>
              <a:t>Mrs</a:t>
            </a:r>
            <a:r>
              <a:rPr lang="en-US" sz="3600" dirty="0"/>
              <a:t> Grayson – Class 1</a:t>
            </a:r>
            <a:endParaRPr lang="en-US" sz="3600" dirty="0">
              <a:ea typeface="Calibri"/>
              <a:cs typeface="Calibri"/>
            </a:endParaRPr>
          </a:p>
          <a:p>
            <a:pPr>
              <a:lnSpc>
                <a:spcPct val="150000"/>
              </a:lnSpc>
            </a:pPr>
            <a:r>
              <a:rPr lang="en-US" sz="3600" dirty="0" err="1"/>
              <a:t>Mrs</a:t>
            </a:r>
            <a:r>
              <a:rPr lang="en-US" sz="3600" dirty="0"/>
              <a:t> Veryard and </a:t>
            </a:r>
            <a:r>
              <a:rPr lang="en-US" sz="3600" dirty="0" err="1"/>
              <a:t>Mrs</a:t>
            </a:r>
            <a:r>
              <a:rPr lang="en-US" sz="3600" dirty="0"/>
              <a:t> Harris – Class 2</a:t>
            </a:r>
            <a:endParaRPr lang="en-US" sz="3600" dirty="0">
              <a:ea typeface="Calibri"/>
              <a:cs typeface="Calibri"/>
            </a:endParaRPr>
          </a:p>
          <a:p>
            <a:pPr>
              <a:lnSpc>
                <a:spcPct val="150000"/>
              </a:lnSpc>
            </a:pPr>
            <a:r>
              <a:rPr lang="en-US" sz="3600" dirty="0"/>
              <a:t>Miss Hooper, </a:t>
            </a:r>
            <a:r>
              <a:rPr lang="en-US" sz="3600" dirty="0" err="1"/>
              <a:t>Mrs</a:t>
            </a:r>
            <a:r>
              <a:rPr lang="en-US" sz="3600" dirty="0"/>
              <a:t> Freeman and </a:t>
            </a:r>
            <a:r>
              <a:rPr lang="en-US" sz="3600" dirty="0" err="1"/>
              <a:t>Mrs</a:t>
            </a:r>
            <a:r>
              <a:rPr lang="en-US" sz="3600" dirty="0"/>
              <a:t> Way</a:t>
            </a:r>
            <a:endParaRPr lang="en-US" sz="3600" dirty="0">
              <a:ea typeface="Calibri"/>
              <a:cs typeface="Calibri"/>
            </a:endParaRPr>
          </a:p>
          <a:p>
            <a:pPr marL="0" indent="0">
              <a:lnSpc>
                <a:spcPct val="150000"/>
              </a:lnSpc>
              <a:buNone/>
            </a:pPr>
            <a:r>
              <a:rPr lang="en-US" sz="3600" dirty="0"/>
              <a:t> </a:t>
            </a:r>
            <a:endParaRPr lang="en-US" sz="3600" dirty="0">
              <a:ea typeface="Calibri"/>
              <a:cs typeface="Calibri"/>
            </a:endParaRPr>
          </a:p>
        </p:txBody>
      </p:sp>
      <p:pic>
        <p:nvPicPr>
          <p:cNvPr id="7" name="Recorded Sound">
            <a:hlinkClick r:id="" action="ppaction://media"/>
            <a:extLst>
              <a:ext uri="{FF2B5EF4-FFF2-40B4-BE49-F238E27FC236}">
                <a16:creationId xmlns:a16="http://schemas.microsoft.com/office/drawing/2014/main" id="{80FB94A4-2060-905C-28C4-795E208B6F2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225314" y="482598"/>
            <a:ext cx="1291771" cy="1291771"/>
          </a:xfrm>
          <a:prstGeom prst="rect">
            <a:avLst/>
          </a:prstGeom>
        </p:spPr>
      </p:pic>
    </p:spTree>
    <p:extLst>
      <p:ext uri="{BB962C8B-B14F-4D97-AF65-F5344CB8AC3E}">
        <p14:creationId xmlns:p14="http://schemas.microsoft.com/office/powerpoint/2010/main" val="2398408251"/>
      </p:ext>
    </p:extLst>
  </p:cSld>
  <p:clrMapOvr>
    <a:masterClrMapping/>
  </p:clrMapOvr>
  <mc:AlternateContent xmlns:mc="http://schemas.openxmlformats.org/markup-compatibility/2006" xmlns:p14="http://schemas.microsoft.com/office/powerpoint/2010/main">
    <mc:Choice Requires="p14">
      <p:transition spd="slow" p14:dur="2000" advTm="29162"/>
    </mc:Choice>
    <mc:Fallback xmlns="">
      <p:transition spd="slow" advTm="291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08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2255" y="183097"/>
            <a:ext cx="8534400" cy="1508125"/>
          </a:xfrm>
        </p:spPr>
        <p:txBody>
          <a:bodyPr rtlCol="0"/>
          <a:lstStyle/>
          <a:p>
            <a:pPr>
              <a:defRPr/>
            </a:pPr>
            <a:r>
              <a:rPr lang="en-GB" b="1" dirty="0">
                <a:effectLst>
                  <a:outerShdw blurRad="38100" dist="38100" dir="2700000" algn="tl">
                    <a:srgbClr val="000000">
                      <a:alpha val="43137"/>
                    </a:srgbClr>
                  </a:outerShdw>
                </a:effectLst>
              </a:rPr>
              <a:t>During their first few days at school…</a:t>
            </a:r>
            <a:br>
              <a:rPr lang="en-GB" b="1" dirty="0">
                <a:effectLst>
                  <a:outerShdw blurRad="38100" dist="38100" dir="2700000" algn="tl">
                    <a:srgbClr val="000000">
                      <a:alpha val="43137"/>
                    </a:srgbClr>
                  </a:outerShdw>
                </a:effectLst>
              </a:rPr>
            </a:br>
            <a:endParaRPr lang="en-GB" b="1"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2111" y="937159"/>
            <a:ext cx="9567862" cy="5194156"/>
          </a:xfrm>
        </p:spPr>
        <p:txBody>
          <a:bodyPr vert="horz" lIns="91440" tIns="45720" rIns="91440" bIns="45720" rtlCol="0" anchor="t">
            <a:normAutofit lnSpcReduction="10000"/>
          </a:bodyPr>
          <a:lstStyle/>
          <a:p>
            <a:pPr eaLnBrk="1" fontAlgn="auto" hangingPunct="1">
              <a:lnSpc>
                <a:spcPct val="100000"/>
              </a:lnSpc>
              <a:spcAft>
                <a:spcPts val="0"/>
              </a:spcAft>
              <a:defRPr/>
            </a:pPr>
            <a:r>
              <a:rPr lang="en-GB" sz="2800" dirty="0"/>
              <a:t>Your child </a:t>
            </a:r>
            <a:r>
              <a:rPr lang="en-GB" dirty="0"/>
              <a:t>has been </a:t>
            </a:r>
            <a:r>
              <a:rPr lang="en-GB" sz="2800" dirty="0"/>
              <a:t>settling into the routines of school life</a:t>
            </a:r>
            <a:r>
              <a:rPr lang="en-GB" dirty="0"/>
              <a:t> with so much information to remember and digest. They have done very well!</a:t>
            </a:r>
            <a:endParaRPr lang="en-GB" sz="2800" dirty="0">
              <a:ea typeface="Calibri"/>
              <a:cs typeface="Calibri"/>
            </a:endParaRPr>
          </a:p>
          <a:p>
            <a:pPr>
              <a:lnSpc>
                <a:spcPct val="100000"/>
              </a:lnSpc>
              <a:defRPr/>
            </a:pPr>
            <a:r>
              <a:rPr lang="en-GB" sz="2800" dirty="0"/>
              <a:t>Gaining independence</a:t>
            </a:r>
            <a:r>
              <a:rPr lang="en-GB" dirty="0"/>
              <a:t>, for example, changing into their PE kits and having a go at doing up their shirt buttons.</a:t>
            </a:r>
            <a:endParaRPr lang="en-GB" sz="2800" dirty="0">
              <a:ea typeface="Calibri"/>
              <a:cs typeface="Calibri"/>
            </a:endParaRPr>
          </a:p>
          <a:p>
            <a:pPr>
              <a:lnSpc>
                <a:spcPct val="100000"/>
              </a:lnSpc>
              <a:defRPr/>
            </a:pPr>
            <a:r>
              <a:rPr lang="en-GB" sz="2800" dirty="0"/>
              <a:t>Meeting new friends and</a:t>
            </a:r>
            <a:r>
              <a:rPr lang="en-GB" dirty="0"/>
              <a:t> talking with them as well as</a:t>
            </a:r>
            <a:r>
              <a:rPr lang="en-GB" sz="2800" dirty="0"/>
              <a:t> meeting different adults around the school.</a:t>
            </a:r>
            <a:endParaRPr lang="en-GB" sz="2800" dirty="0">
              <a:ea typeface="Calibri"/>
              <a:cs typeface="Calibri"/>
            </a:endParaRPr>
          </a:p>
          <a:p>
            <a:pPr>
              <a:lnSpc>
                <a:spcPct val="100000"/>
              </a:lnSpc>
              <a:defRPr/>
            </a:pPr>
            <a:r>
              <a:rPr lang="en-GB" sz="2800" dirty="0"/>
              <a:t>Finding their way around the school</a:t>
            </a:r>
            <a:r>
              <a:rPr lang="en-GB" dirty="0"/>
              <a:t>, for example, going into the school hall to eat lunch.</a:t>
            </a:r>
            <a:endParaRPr lang="en-GB" sz="2800" dirty="0">
              <a:ea typeface="Calibri"/>
              <a:cs typeface="Calibri"/>
            </a:endParaRPr>
          </a:p>
          <a:p>
            <a:pPr>
              <a:lnSpc>
                <a:spcPct val="100000"/>
              </a:lnSpc>
              <a:defRPr/>
            </a:pPr>
            <a:r>
              <a:rPr lang="en-GB" dirty="0"/>
              <a:t>Getting to know the staff in the school during playtimes and lunchtimes.</a:t>
            </a:r>
            <a:endParaRPr lang="en-GB" dirty="0">
              <a:ea typeface="Calibri"/>
              <a:cs typeface="Calibri"/>
            </a:endParaRPr>
          </a:p>
          <a:p>
            <a:pPr>
              <a:lnSpc>
                <a:spcPct val="100000"/>
              </a:lnSpc>
              <a:defRPr/>
            </a:pPr>
            <a:endParaRPr lang="en-GB" sz="2800" dirty="0"/>
          </a:p>
          <a:p>
            <a:pPr>
              <a:lnSpc>
                <a:spcPct val="100000"/>
              </a:lnSpc>
              <a:defRPr/>
            </a:pPr>
            <a:endParaRPr lang="en-GB" dirty="0">
              <a:solidFill>
                <a:schemeClr val="bg2">
                  <a:lumMod val="50000"/>
                </a:schemeClr>
              </a:solidFill>
            </a:endParaRPr>
          </a:p>
        </p:txBody>
      </p:sp>
      <p:pic>
        <p:nvPicPr>
          <p:cNvPr id="6148" name="Picture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90117" y="324109"/>
            <a:ext cx="1395412" cy="297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corded Sound">
            <a:hlinkClick r:id="" action="ppaction://media"/>
            <a:extLst>
              <a:ext uri="{FF2B5EF4-FFF2-40B4-BE49-F238E27FC236}">
                <a16:creationId xmlns:a16="http://schemas.microsoft.com/office/drawing/2014/main" id="{CF2747B8-08E0-D9A9-C76C-DFBA4D87B50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399973" y="4740569"/>
            <a:ext cx="959916" cy="959916"/>
          </a:xfrm>
          <a:prstGeom prst="rect">
            <a:avLst/>
          </a:prstGeom>
        </p:spPr>
      </p:pic>
    </p:spTree>
    <p:extLst>
      <p:ext uri="{BB962C8B-B14F-4D97-AF65-F5344CB8AC3E}">
        <p14:creationId xmlns:p14="http://schemas.microsoft.com/office/powerpoint/2010/main" val="3536674795"/>
      </p:ext>
    </p:extLst>
  </p:cSld>
  <p:clrMapOvr>
    <a:masterClrMapping/>
  </p:clrMapOvr>
  <mc:AlternateContent xmlns:mc="http://schemas.openxmlformats.org/markup-compatibility/2006" xmlns:p14="http://schemas.microsoft.com/office/powerpoint/2010/main">
    <mc:Choice Requires="p14">
      <p:transition spd="slow" p14:dur="2000" advTm="41257"/>
    </mc:Choice>
    <mc:Fallback xmlns="">
      <p:transition spd="slow" advTm="412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25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2508" y="-359899"/>
            <a:ext cx="8534400" cy="1506538"/>
          </a:xfrm>
        </p:spPr>
        <p:txBody>
          <a:bodyPr rtlCol="0"/>
          <a:lstStyle/>
          <a:p>
            <a:pPr eaLnBrk="1" fontAlgn="auto" hangingPunct="1">
              <a:spcAft>
                <a:spcPts val="0"/>
              </a:spcAft>
              <a:defRPr/>
            </a:pPr>
            <a:r>
              <a:rPr lang="en-GB" b="1" dirty="0">
                <a:effectLst>
                  <a:outerShdw blurRad="38100" dist="38100" dir="2700000" algn="tl">
                    <a:srgbClr val="000000">
                      <a:alpha val="43137"/>
                    </a:srgbClr>
                  </a:outerShdw>
                </a:effectLst>
              </a:rPr>
              <a:t>A partnership…</a:t>
            </a:r>
          </a:p>
        </p:txBody>
      </p:sp>
      <p:sp>
        <p:nvSpPr>
          <p:cNvPr id="3" name="Content Placeholder 2"/>
          <p:cNvSpPr>
            <a:spLocks noGrp="1"/>
          </p:cNvSpPr>
          <p:nvPr>
            <p:ph idx="1"/>
          </p:nvPr>
        </p:nvSpPr>
        <p:spPr>
          <a:xfrm>
            <a:off x="965706" y="670957"/>
            <a:ext cx="10260588" cy="5332700"/>
          </a:xfrm>
        </p:spPr>
        <p:txBody>
          <a:bodyPr vert="horz" lIns="91440" tIns="45720" rIns="91440" bIns="45720" rtlCol="0" anchor="t">
            <a:normAutofit/>
          </a:bodyPr>
          <a:lstStyle/>
          <a:p>
            <a:r>
              <a:rPr lang="en-GB" altLang="en-US" dirty="0"/>
              <a:t>Sometimes things can be </a:t>
            </a:r>
            <a:r>
              <a:rPr lang="en-GB" altLang="en-US" sz="2800" dirty="0"/>
              <a:t>difficult, and we </a:t>
            </a:r>
            <a:r>
              <a:rPr lang="en-GB" altLang="en-US" dirty="0"/>
              <a:t>understand</a:t>
            </a:r>
            <a:r>
              <a:rPr lang="en-GB" altLang="en-US" sz="2800" dirty="0"/>
              <a:t> this. </a:t>
            </a:r>
            <a:r>
              <a:rPr lang="en-GB" altLang="en-US" dirty="0"/>
              <a:t>Communication between you and us is extremely important.</a:t>
            </a:r>
            <a:endParaRPr lang="en-GB" altLang="en-US" sz="2800" dirty="0">
              <a:ea typeface="Calibri"/>
              <a:cs typeface="Calibri"/>
            </a:endParaRPr>
          </a:p>
          <a:p>
            <a:r>
              <a:rPr lang="en-GB" altLang="en-US" sz="2800" dirty="0"/>
              <a:t>Please talk to us if there are any concerns, worries or questions. </a:t>
            </a:r>
          </a:p>
          <a:p>
            <a:r>
              <a:rPr lang="en-GB" altLang="en-US" dirty="0"/>
              <a:t>No question is too small or silly, we understand how little things can    make us all worry. If there is anything which you are unsure of, please ask us.</a:t>
            </a:r>
            <a:endParaRPr lang="en-GB" altLang="en-US" sz="2800" dirty="0"/>
          </a:p>
          <a:p>
            <a:r>
              <a:rPr lang="en-GB" altLang="en-US" dirty="0"/>
              <a:t>Achievement display board outside of Class 1 for certificates and celebrations such as moving onto a new swimming stage or certificates for football or gymnastics. We want to know all about the children’s successes out of school.</a:t>
            </a:r>
          </a:p>
          <a:p>
            <a:r>
              <a:rPr lang="en-GB" altLang="en-US" dirty="0"/>
              <a:t>Coming soon! - Tapestry to show what your child has been doing at school.</a:t>
            </a:r>
            <a:endParaRPr lang="en-GB" altLang="en-US" dirty="0">
              <a:ea typeface="Calibri"/>
              <a:cs typeface="Calibri"/>
            </a:endParaRPr>
          </a:p>
        </p:txBody>
      </p:sp>
      <p:pic>
        <p:nvPicPr>
          <p:cNvPr id="7172" name="Picture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12463" y="123775"/>
            <a:ext cx="1589386" cy="1498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Slide 4">
            <a:hlinkClick r:id="" action="ppaction://media"/>
            <a:extLst>
              <a:ext uri="{FF2B5EF4-FFF2-40B4-BE49-F238E27FC236}">
                <a16:creationId xmlns:a16="http://schemas.microsoft.com/office/drawing/2014/main" id="{BE1091FC-8AEF-3DE1-EE85-C49E987EFED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52705" y="5504710"/>
            <a:ext cx="997893" cy="997893"/>
          </a:xfrm>
          <a:prstGeom prst="rect">
            <a:avLst/>
          </a:prstGeom>
        </p:spPr>
      </p:pic>
    </p:spTree>
    <p:extLst>
      <p:ext uri="{BB962C8B-B14F-4D97-AF65-F5344CB8AC3E}">
        <p14:creationId xmlns:p14="http://schemas.microsoft.com/office/powerpoint/2010/main" val="274416472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9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FF18DC-B9DE-FA47-9A8A-F3690285D807}"/>
              </a:ext>
            </a:extLst>
          </p:cNvPr>
          <p:cNvSpPr>
            <a:spLocks noGrp="1"/>
          </p:cNvSpPr>
          <p:nvPr>
            <p:ph type="title"/>
          </p:nvPr>
        </p:nvSpPr>
        <p:spPr/>
        <p:txBody>
          <a:bodyPr/>
          <a:lstStyle/>
          <a:p>
            <a:r>
              <a:rPr lang="en-US" b="1">
                <a:effectLst>
                  <a:outerShdw blurRad="38100" dist="38100" dir="2700000" algn="tl">
                    <a:srgbClr val="000000">
                      <a:alpha val="43137"/>
                    </a:srgbClr>
                  </a:outerShdw>
                </a:effectLst>
              </a:rPr>
              <a:t>Phonics - Terminology </a:t>
            </a:r>
          </a:p>
        </p:txBody>
      </p:sp>
      <p:sp>
        <p:nvSpPr>
          <p:cNvPr id="5" name="Rounded Rectangle 4">
            <a:extLst>
              <a:ext uri="{FF2B5EF4-FFF2-40B4-BE49-F238E27FC236}">
                <a16:creationId xmlns:a16="http://schemas.microsoft.com/office/drawing/2014/main" id="{1769BDE3-0AAC-A341-BB8F-73D178BFF921}"/>
              </a:ext>
            </a:extLst>
          </p:cNvPr>
          <p:cNvSpPr/>
          <p:nvPr/>
        </p:nvSpPr>
        <p:spPr>
          <a:xfrm>
            <a:off x="538332" y="1681143"/>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a:ln>
                  <a:noFill/>
                </a:ln>
                <a:solidFill>
                  <a:srgbClr val="FFFFFF"/>
                </a:solidFill>
                <a:effectLst/>
                <a:uLnTx/>
                <a:uFillTx/>
                <a:latin typeface="Calibri" panose="020F0502020204030204"/>
                <a:ea typeface="+mn-ea"/>
                <a:cs typeface="+mn-cs"/>
                <a:sym typeface="Calibri" panose="020F0502020204030204" pitchFamily="34" charset="0"/>
              </a:rPr>
              <a:t>Phoneme</a:t>
            </a:r>
          </a:p>
        </p:txBody>
      </p:sp>
      <p:sp>
        <p:nvSpPr>
          <p:cNvPr id="7" name="Rounded Rectangle 6">
            <a:extLst>
              <a:ext uri="{FF2B5EF4-FFF2-40B4-BE49-F238E27FC236}">
                <a16:creationId xmlns:a16="http://schemas.microsoft.com/office/drawing/2014/main" id="{22408E65-6639-BF46-A2B1-8EE40CCA0AB0}"/>
              </a:ext>
            </a:extLst>
          </p:cNvPr>
          <p:cNvSpPr/>
          <p:nvPr/>
        </p:nvSpPr>
        <p:spPr>
          <a:xfrm>
            <a:off x="538332" y="2852936"/>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a:ln>
                  <a:noFill/>
                </a:ln>
                <a:solidFill>
                  <a:srgbClr val="FFFFFF"/>
                </a:solidFill>
                <a:effectLst/>
                <a:uLnTx/>
                <a:uFillTx/>
                <a:latin typeface="Calibri" panose="020F0502020204030204"/>
                <a:ea typeface="+mn-ea"/>
                <a:cs typeface="+mn-cs"/>
                <a:sym typeface="Calibri" panose="020F0502020204030204" pitchFamily="34" charset="0"/>
              </a:rPr>
              <a:t>Grapheme</a:t>
            </a:r>
          </a:p>
        </p:txBody>
      </p:sp>
      <p:sp>
        <p:nvSpPr>
          <p:cNvPr id="8" name="Rounded Rectangle 7">
            <a:extLst>
              <a:ext uri="{FF2B5EF4-FFF2-40B4-BE49-F238E27FC236}">
                <a16:creationId xmlns:a16="http://schemas.microsoft.com/office/drawing/2014/main" id="{E525C50B-ABA3-8E48-87FF-F6B23D6442BD}"/>
              </a:ext>
            </a:extLst>
          </p:cNvPr>
          <p:cNvSpPr/>
          <p:nvPr/>
        </p:nvSpPr>
        <p:spPr>
          <a:xfrm>
            <a:off x="6744072" y="2132856"/>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a:ln>
                  <a:noFill/>
                </a:ln>
                <a:solidFill>
                  <a:srgbClr val="FFFFFF"/>
                </a:solidFill>
                <a:effectLst/>
                <a:uLnTx/>
                <a:uFillTx/>
                <a:latin typeface="Calibri" panose="020F0502020204030204"/>
                <a:ea typeface="+mn-ea"/>
                <a:cs typeface="+mn-cs"/>
                <a:sym typeface="Calibri" panose="020F0502020204030204" pitchFamily="34" charset="0"/>
              </a:rPr>
              <a:t>Blend </a:t>
            </a:r>
          </a:p>
        </p:txBody>
      </p:sp>
      <p:sp>
        <p:nvSpPr>
          <p:cNvPr id="9" name="Rounded Rectangle 8">
            <a:extLst>
              <a:ext uri="{FF2B5EF4-FFF2-40B4-BE49-F238E27FC236}">
                <a16:creationId xmlns:a16="http://schemas.microsoft.com/office/drawing/2014/main" id="{6A02456E-1619-6441-8838-4FAF7B95E8DE}"/>
              </a:ext>
            </a:extLst>
          </p:cNvPr>
          <p:cNvSpPr/>
          <p:nvPr/>
        </p:nvSpPr>
        <p:spPr>
          <a:xfrm>
            <a:off x="538332" y="3955378"/>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a:ln>
                  <a:noFill/>
                </a:ln>
                <a:solidFill>
                  <a:srgbClr val="FFFFFF"/>
                </a:solidFill>
                <a:effectLst/>
                <a:uLnTx/>
                <a:uFillTx/>
                <a:latin typeface="Calibri" panose="020F0502020204030204"/>
                <a:ea typeface="+mn-ea"/>
                <a:cs typeface="+mn-cs"/>
                <a:sym typeface="Calibri" panose="020F0502020204030204" pitchFamily="34" charset="0"/>
              </a:rPr>
              <a:t>Digraph</a:t>
            </a:r>
          </a:p>
        </p:txBody>
      </p:sp>
      <p:sp>
        <p:nvSpPr>
          <p:cNvPr id="10" name="Rounded Rectangle 9">
            <a:extLst>
              <a:ext uri="{FF2B5EF4-FFF2-40B4-BE49-F238E27FC236}">
                <a16:creationId xmlns:a16="http://schemas.microsoft.com/office/drawing/2014/main" id="{D8CA016A-8FA6-964F-AB5B-6E97732A71F4}"/>
              </a:ext>
            </a:extLst>
          </p:cNvPr>
          <p:cNvSpPr/>
          <p:nvPr/>
        </p:nvSpPr>
        <p:spPr>
          <a:xfrm>
            <a:off x="6744072" y="3573016"/>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a:ln>
                  <a:noFill/>
                </a:ln>
                <a:solidFill>
                  <a:srgbClr val="FFFFFF"/>
                </a:solidFill>
                <a:effectLst/>
                <a:uLnTx/>
                <a:uFillTx/>
                <a:latin typeface="Calibri" panose="020F0502020204030204"/>
                <a:ea typeface="+mn-ea"/>
                <a:cs typeface="+mn-cs"/>
                <a:sym typeface="Calibri" panose="020F0502020204030204" pitchFamily="34" charset="0"/>
              </a:rPr>
              <a:t>Segment</a:t>
            </a:r>
          </a:p>
        </p:txBody>
      </p:sp>
      <p:sp>
        <p:nvSpPr>
          <p:cNvPr id="11" name="Rounded Rectangle 10">
            <a:extLst>
              <a:ext uri="{FF2B5EF4-FFF2-40B4-BE49-F238E27FC236}">
                <a16:creationId xmlns:a16="http://schemas.microsoft.com/office/drawing/2014/main" id="{6CC4B300-839D-984F-AF8D-56FF7F67EB7F}"/>
              </a:ext>
            </a:extLst>
          </p:cNvPr>
          <p:cNvSpPr/>
          <p:nvPr/>
        </p:nvSpPr>
        <p:spPr>
          <a:xfrm>
            <a:off x="526274" y="4920432"/>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a:ln>
                  <a:noFill/>
                </a:ln>
                <a:solidFill>
                  <a:srgbClr val="FFFFFF"/>
                </a:solidFill>
                <a:effectLst/>
                <a:uLnTx/>
                <a:uFillTx/>
                <a:latin typeface="Calibri" panose="020F0502020204030204"/>
                <a:ea typeface="+mn-ea"/>
                <a:cs typeface="+mn-cs"/>
                <a:sym typeface="Calibri" panose="020F0502020204030204" pitchFamily="34" charset="0"/>
              </a:rPr>
              <a:t>Trigraph</a:t>
            </a:r>
          </a:p>
        </p:txBody>
      </p:sp>
      <p:pic>
        <p:nvPicPr>
          <p:cNvPr id="4" name="Recorded Sound">
            <a:hlinkClick r:id="" action="ppaction://media"/>
            <a:extLst>
              <a:ext uri="{FF2B5EF4-FFF2-40B4-BE49-F238E27FC236}">
                <a16:creationId xmlns:a16="http://schemas.microsoft.com/office/drawing/2014/main" id="{45AC6CDC-E7E6-AEF1-3213-68D1A3922E0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72474" y="4841949"/>
            <a:ext cx="1067296" cy="1067296"/>
          </a:xfrm>
          <a:prstGeom prst="rect">
            <a:avLst/>
          </a:prstGeom>
        </p:spPr>
      </p:pic>
    </p:spTree>
    <p:extLst>
      <p:ext uri="{BB962C8B-B14F-4D97-AF65-F5344CB8AC3E}">
        <p14:creationId xmlns:p14="http://schemas.microsoft.com/office/powerpoint/2010/main" val="761715090"/>
      </p:ext>
    </p:extLst>
  </p:cSld>
  <p:clrMapOvr>
    <a:masterClrMapping/>
  </p:clrMapOvr>
  <mc:AlternateContent xmlns:mc="http://schemas.openxmlformats.org/markup-compatibility/2006" xmlns:p14="http://schemas.microsoft.com/office/powerpoint/2010/main">
    <mc:Choice Requires="p14">
      <p:transition spd="med" p14:dur="700" advTm="94825">
        <p:fade/>
      </p:transition>
    </mc:Choice>
    <mc:Fallback xmlns="">
      <p:transition spd="med" advTm="9482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482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365125"/>
            <a:ext cx="10515600" cy="835931"/>
          </a:xfrm>
        </p:spPr>
        <p:txBody>
          <a:bodyPr lIns="91440" tIns="45720" rIns="91440" bIns="45720" anchor="b" anchorCtr="0"/>
          <a:lstStyle/>
          <a:p>
            <a:r>
              <a:rPr lang="en-US" b="1">
                <a:effectLst>
                  <a:outerShdw blurRad="38100" dist="38100" dir="2700000" algn="tl">
                    <a:srgbClr val="000000">
                      <a:alpha val="43137"/>
                    </a:srgbClr>
                  </a:outerShdw>
                </a:effectLst>
              </a:rPr>
              <a:t>This term we are teaching Phase 2 </a:t>
            </a:r>
            <a:endParaRPr lang="en-GB" b="1">
              <a:effectLst>
                <a:outerShdw blurRad="38100" dist="38100" dir="2700000" algn="tl">
                  <a:srgbClr val="000000">
                    <a:alpha val="43137"/>
                  </a:srgbClr>
                </a:outerShdw>
              </a:effectLst>
            </a:endParaRPr>
          </a:p>
        </p:txBody>
      </p:sp>
      <p:sp>
        <p:nvSpPr>
          <p:cNvPr id="4" name="Text Placeholder 3"/>
          <p:cNvSpPr>
            <a:spLocks noGrp="1"/>
          </p:cNvSpPr>
          <p:nvPr>
            <p:ph type="body" sz="quarter" idx="4294967295"/>
          </p:nvPr>
        </p:nvSpPr>
        <p:spPr>
          <a:xfrm>
            <a:off x="467833" y="1690688"/>
            <a:ext cx="6743700" cy="4392612"/>
          </a:xfrm>
        </p:spPr>
        <p:txBody>
          <a:bodyPr lIns="91440" tIns="45720" rIns="91440" bIns="45720" anchor="t"/>
          <a:lstStyle/>
          <a:p>
            <a:r>
              <a:rPr lang="en-US"/>
              <a:t>These are the first group of letters and sounds your child will learn.</a:t>
            </a:r>
            <a:endParaRPr lang="en-US">
              <a:ea typeface="Calibri"/>
              <a:cs typeface="Calibri"/>
            </a:endParaRPr>
          </a:p>
          <a:p>
            <a:endParaRPr lang="en-US">
              <a:cs typeface="Calibri"/>
            </a:endParaRPr>
          </a:p>
          <a:p>
            <a:r>
              <a:rPr lang="en-US"/>
              <a:t>We start teaching from week 2 of Reception.</a:t>
            </a:r>
            <a:endParaRPr lang="en-US">
              <a:ea typeface="Calibri"/>
              <a:cs typeface="Calibri"/>
            </a:endParaRPr>
          </a:p>
          <a:p>
            <a:endParaRPr lang="en-US">
              <a:cs typeface="Calibri"/>
            </a:endParaRPr>
          </a:p>
          <a:p>
            <a:r>
              <a:rPr lang="en-US"/>
              <a:t>The lessons are fun, interactive, engaging and have been designed to gradually build over time.</a:t>
            </a:r>
            <a:endParaRPr lang="en-US">
              <a:cs typeface="Calibri"/>
            </a:endParaRPr>
          </a:p>
          <a:p>
            <a:endParaRPr lang="en-US"/>
          </a:p>
        </p:txBody>
      </p:sp>
      <p:pic>
        <p:nvPicPr>
          <p:cNvPr id="6" name="Picture 5" descr="A person standing in front of a white board&#10;&#10;Description automatically generated">
            <a:extLst>
              <a:ext uri="{FF2B5EF4-FFF2-40B4-BE49-F238E27FC236}">
                <a16:creationId xmlns:a16="http://schemas.microsoft.com/office/drawing/2014/main" id="{8B582A44-D7E4-1196-3C08-4B381A10E86B}"/>
              </a:ext>
            </a:extLst>
          </p:cNvPr>
          <p:cNvPicPr>
            <a:picLocks noChangeAspect="1"/>
          </p:cNvPicPr>
          <p:nvPr/>
        </p:nvPicPr>
        <p:blipFill>
          <a:blip r:embed="rId5"/>
          <a:stretch>
            <a:fillRect/>
          </a:stretch>
        </p:blipFill>
        <p:spPr>
          <a:xfrm>
            <a:off x="7073100" y="2221992"/>
            <a:ext cx="4558917" cy="2840372"/>
          </a:xfrm>
          <a:prstGeom prst="roundRect">
            <a:avLst/>
          </a:prstGeom>
        </p:spPr>
      </p:pic>
      <p:pic>
        <p:nvPicPr>
          <p:cNvPr id="5" name="Recorded Sound">
            <a:hlinkClick r:id="" action="ppaction://media"/>
            <a:extLst>
              <a:ext uri="{FF2B5EF4-FFF2-40B4-BE49-F238E27FC236}">
                <a16:creationId xmlns:a16="http://schemas.microsoft.com/office/drawing/2014/main" id="{C6FD3177-0484-B744-FFB3-1FD0CF5EAA2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752419" y="588926"/>
            <a:ext cx="1005958" cy="1005958"/>
          </a:xfrm>
          <a:prstGeom prst="rect">
            <a:avLst/>
          </a:prstGeom>
        </p:spPr>
      </p:pic>
    </p:spTree>
    <p:extLst>
      <p:ext uri="{BB962C8B-B14F-4D97-AF65-F5344CB8AC3E}">
        <p14:creationId xmlns:p14="http://schemas.microsoft.com/office/powerpoint/2010/main" val="2603803434"/>
      </p:ext>
    </p:extLst>
  </p:cSld>
  <p:clrMapOvr>
    <a:masterClrMapping/>
  </p:clrMapOvr>
  <mc:AlternateContent xmlns:mc="http://schemas.openxmlformats.org/markup-compatibility/2006" xmlns:p14="http://schemas.microsoft.com/office/powerpoint/2010/main">
    <mc:Choice Requires="p14">
      <p:transition spd="slow" p14:dur="2000" advTm="51912"/>
    </mc:Choice>
    <mc:Fallback xmlns="">
      <p:transition spd="slow" advTm="519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91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179" y="-2666"/>
            <a:ext cx="11903075" cy="658813"/>
          </a:xfrm>
        </p:spPr>
        <p:txBody>
          <a:bodyPr rtlCol="0">
            <a:normAutofit fontScale="90000"/>
          </a:bodyPr>
          <a:lstStyle/>
          <a:p>
            <a:pPr algn="ctr" eaLnBrk="1" fontAlgn="auto" hangingPunct="1">
              <a:spcAft>
                <a:spcPts val="0"/>
              </a:spcAft>
              <a:defRPr/>
            </a:pPr>
            <a:r>
              <a:rPr lang="en-GB" b="1">
                <a:effectLst>
                  <a:outerShdw blurRad="38100" dist="38100" dir="2700000" algn="tl">
                    <a:srgbClr val="000000">
                      <a:alpha val="43137"/>
                    </a:srgbClr>
                  </a:outerShdw>
                </a:effectLst>
              </a:rPr>
              <a:t>Grow the Code</a:t>
            </a:r>
            <a:endParaRPr lang="en-US"/>
          </a:p>
        </p:txBody>
      </p:sp>
      <p:pic>
        <p:nvPicPr>
          <p:cNvPr id="7" name="Picture 6">
            <a:extLst>
              <a:ext uri="{FF2B5EF4-FFF2-40B4-BE49-F238E27FC236}">
                <a16:creationId xmlns:a16="http://schemas.microsoft.com/office/drawing/2014/main" id="{1F08EFA1-95A2-BEC2-2FB6-136ADF715CA4}"/>
              </a:ext>
            </a:extLst>
          </p:cNvPr>
          <p:cNvPicPr>
            <a:picLocks noChangeAspect="1"/>
          </p:cNvPicPr>
          <p:nvPr/>
        </p:nvPicPr>
        <p:blipFill>
          <a:blip r:embed="rId4"/>
          <a:stretch>
            <a:fillRect/>
          </a:stretch>
        </p:blipFill>
        <p:spPr>
          <a:xfrm>
            <a:off x="825187" y="877400"/>
            <a:ext cx="3661256" cy="4904355"/>
          </a:xfrm>
          <a:prstGeom prst="rect">
            <a:avLst/>
          </a:prstGeom>
        </p:spPr>
      </p:pic>
      <p:pic>
        <p:nvPicPr>
          <p:cNvPr id="8" name="Picture 7" descr="A screenshot of a game&#10;&#10;Description automatically generated">
            <a:extLst>
              <a:ext uri="{FF2B5EF4-FFF2-40B4-BE49-F238E27FC236}">
                <a16:creationId xmlns:a16="http://schemas.microsoft.com/office/drawing/2014/main" id="{89098DDB-2CF8-1685-ECFD-37A03F47EC94}"/>
              </a:ext>
            </a:extLst>
          </p:cNvPr>
          <p:cNvPicPr>
            <a:picLocks noChangeAspect="1"/>
          </p:cNvPicPr>
          <p:nvPr/>
        </p:nvPicPr>
        <p:blipFill>
          <a:blip r:embed="rId5"/>
          <a:stretch>
            <a:fillRect/>
          </a:stretch>
        </p:blipFill>
        <p:spPr>
          <a:xfrm>
            <a:off x="4744647" y="878466"/>
            <a:ext cx="3702610" cy="4887311"/>
          </a:xfrm>
          <a:prstGeom prst="rect">
            <a:avLst/>
          </a:prstGeom>
        </p:spPr>
      </p:pic>
      <p:sp>
        <p:nvSpPr>
          <p:cNvPr id="9" name="TextBox 8">
            <a:extLst>
              <a:ext uri="{FF2B5EF4-FFF2-40B4-BE49-F238E27FC236}">
                <a16:creationId xmlns:a16="http://schemas.microsoft.com/office/drawing/2014/main" id="{9A3AEDE8-44A5-CD99-C361-C986DEC3299B}"/>
              </a:ext>
            </a:extLst>
          </p:cNvPr>
          <p:cNvSpPr txBox="1"/>
          <p:nvPr/>
        </p:nvSpPr>
        <p:spPr>
          <a:xfrm>
            <a:off x="8851905" y="1415662"/>
            <a:ext cx="2779096"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t>Please see the school website for more phonics information, or follow the link below.</a:t>
            </a:r>
          </a:p>
        </p:txBody>
      </p:sp>
      <p:sp>
        <p:nvSpPr>
          <p:cNvPr id="10" name="TextBox 9">
            <a:extLst>
              <a:ext uri="{FF2B5EF4-FFF2-40B4-BE49-F238E27FC236}">
                <a16:creationId xmlns:a16="http://schemas.microsoft.com/office/drawing/2014/main" id="{950E27B6-E425-CE2D-A5BF-FC87385EBD2A}"/>
              </a:ext>
            </a:extLst>
          </p:cNvPr>
          <p:cNvSpPr txBox="1"/>
          <p:nvPr/>
        </p:nvSpPr>
        <p:spPr>
          <a:xfrm>
            <a:off x="5043616" y="6114535"/>
            <a:ext cx="679003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6"/>
              </a:rPr>
              <a:t>For parents | Letters and Sounds (littlewandlelettersandsounds.org.uk)</a:t>
            </a:r>
            <a:endParaRPr lang="en-US"/>
          </a:p>
        </p:txBody>
      </p:sp>
      <p:pic>
        <p:nvPicPr>
          <p:cNvPr id="4" name="Recorded Sound">
            <a:hlinkClick r:id="" action="ppaction://media"/>
            <a:extLst>
              <a:ext uri="{FF2B5EF4-FFF2-40B4-BE49-F238E27FC236}">
                <a16:creationId xmlns:a16="http://schemas.microsoft.com/office/drawing/2014/main" id="{824ADDF0-FC30-3374-BB8A-80571F54157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324214" y="4897557"/>
            <a:ext cx="1042599" cy="1042599"/>
          </a:xfrm>
          <a:prstGeom prst="rect">
            <a:avLst/>
          </a:prstGeom>
        </p:spPr>
      </p:pic>
    </p:spTree>
    <p:extLst>
      <p:ext uri="{BB962C8B-B14F-4D97-AF65-F5344CB8AC3E}">
        <p14:creationId xmlns:p14="http://schemas.microsoft.com/office/powerpoint/2010/main" val="894611046"/>
      </p:ext>
    </p:extLst>
  </p:cSld>
  <p:clrMapOvr>
    <a:masterClrMapping/>
  </p:clrMapOvr>
  <mc:AlternateContent xmlns:mc="http://schemas.openxmlformats.org/markup-compatibility/2006" xmlns:p14="http://schemas.microsoft.com/office/powerpoint/2010/main">
    <mc:Choice Requires="p14">
      <p:transition spd="slow" p14:dur="2000" advTm="63095"/>
    </mc:Choice>
    <mc:Fallback xmlns="">
      <p:transition spd="slow" advTm="630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309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772559"/>
          </a:xfrm>
        </p:spPr>
        <p:txBody>
          <a:bodyPr lIns="91440" tIns="45720" rIns="91440" bIns="45720" anchor="b" anchorCtr="0"/>
          <a:lstStyle/>
          <a:p>
            <a:r>
              <a:rPr lang="en-US" b="1">
                <a:effectLst>
                  <a:outerShdw blurRad="38100" dist="38100" dir="2700000" algn="tl">
                    <a:srgbClr val="000000">
                      <a:alpha val="43137"/>
                    </a:srgbClr>
                  </a:outerShdw>
                </a:effectLst>
              </a:rPr>
              <a:t>We teach blending so your child learns to read </a:t>
            </a:r>
            <a:endParaRPr lang="en-US" b="1">
              <a:effectLst>
                <a:outerShdw blurRad="38100" dist="38100" dir="2700000" algn="tl">
                  <a:srgbClr val="000000">
                    <a:alpha val="43137"/>
                  </a:srgbClr>
                </a:outerShdw>
              </a:effectLst>
              <a:cs typeface="Calibri"/>
            </a:endParaRPr>
          </a:p>
        </p:txBody>
      </p:sp>
      <p:sp>
        <p:nvSpPr>
          <p:cNvPr id="6" name="Text Placeholder 5"/>
          <p:cNvSpPr>
            <a:spLocks noGrp="1"/>
          </p:cNvSpPr>
          <p:nvPr>
            <p:ph type="body" sz="quarter" idx="4294967295"/>
          </p:nvPr>
        </p:nvSpPr>
        <p:spPr>
          <a:xfrm>
            <a:off x="743892" y="1519978"/>
            <a:ext cx="5256213" cy="4392612"/>
          </a:xfrm>
        </p:spPr>
        <p:txBody>
          <a:bodyPr lIns="91440" tIns="45720" rIns="91440" bIns="45720" anchor="t"/>
          <a:lstStyle/>
          <a:p>
            <a:r>
              <a:rPr lang="en-US"/>
              <a:t>Teacher-led blending is taught throughout Phase 2.</a:t>
            </a:r>
            <a:endParaRPr lang="en-US">
              <a:cs typeface="Calibri"/>
            </a:endParaRPr>
          </a:p>
          <a:p>
            <a:endParaRPr lang="en-US">
              <a:cs typeface="Calibri"/>
            </a:endParaRPr>
          </a:p>
          <a:p>
            <a:r>
              <a:rPr lang="en-US"/>
              <a:t>Our aim to is to teach every child to blend by Christmas.</a:t>
            </a:r>
            <a:endParaRPr lang="en-US">
              <a:cs typeface="Calibri"/>
            </a:endParaRPr>
          </a:p>
          <a:p>
            <a:endParaRPr lang="en-US">
              <a:cs typeface="Calibri"/>
            </a:endParaRPr>
          </a:p>
          <a:p>
            <a:r>
              <a:rPr lang="en-US"/>
              <a:t>We will inform you if your child needs additional practice.</a:t>
            </a:r>
            <a:endParaRPr lang="en-GB"/>
          </a:p>
        </p:txBody>
      </p:sp>
      <p:pic>
        <p:nvPicPr>
          <p:cNvPr id="3" name="Picture 2" descr="A person teaching a group of children&#10;&#10;Description automatically generated">
            <a:extLst>
              <a:ext uri="{FF2B5EF4-FFF2-40B4-BE49-F238E27FC236}">
                <a16:creationId xmlns:a16="http://schemas.microsoft.com/office/drawing/2014/main" id="{24357F3E-28E2-6C3E-5352-DD9D4511C927}"/>
              </a:ext>
            </a:extLst>
          </p:cNvPr>
          <p:cNvPicPr>
            <a:picLocks noChangeAspect="1"/>
          </p:cNvPicPr>
          <p:nvPr/>
        </p:nvPicPr>
        <p:blipFill>
          <a:blip r:embed="rId5"/>
          <a:stretch>
            <a:fillRect/>
          </a:stretch>
        </p:blipFill>
        <p:spPr>
          <a:xfrm>
            <a:off x="6255712" y="1916832"/>
            <a:ext cx="5192396" cy="3598904"/>
          </a:xfrm>
          <a:prstGeom prst="roundRect">
            <a:avLst/>
          </a:prstGeom>
        </p:spPr>
      </p:pic>
      <p:pic>
        <p:nvPicPr>
          <p:cNvPr id="4" name="Recorded Sound">
            <a:hlinkClick r:id="" action="ppaction://media"/>
            <a:extLst>
              <a:ext uri="{FF2B5EF4-FFF2-40B4-BE49-F238E27FC236}">
                <a16:creationId xmlns:a16="http://schemas.microsoft.com/office/drawing/2014/main" id="{FF9B613C-3A1C-EB51-61A7-323380DE64F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303639" y="5739665"/>
            <a:ext cx="952073" cy="952073"/>
          </a:xfrm>
          <a:prstGeom prst="rect">
            <a:avLst/>
          </a:prstGeom>
        </p:spPr>
      </p:pic>
    </p:spTree>
    <p:extLst>
      <p:ext uri="{BB962C8B-B14F-4D97-AF65-F5344CB8AC3E}">
        <p14:creationId xmlns:p14="http://schemas.microsoft.com/office/powerpoint/2010/main" val="1508816914"/>
      </p:ext>
    </p:extLst>
  </p:cSld>
  <p:clrMapOvr>
    <a:masterClrMapping/>
  </p:clrMapOvr>
  <mc:AlternateContent xmlns:mc="http://schemas.openxmlformats.org/markup-compatibility/2006" xmlns:p14="http://schemas.microsoft.com/office/powerpoint/2010/main">
    <mc:Choice Requires="p14">
      <p:transition spd="slow" p14:dur="2000" advTm="38537"/>
    </mc:Choice>
    <mc:Fallback xmlns="">
      <p:transition spd="slow" advTm="385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53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6CA3B5-91E5-0C42-A06C-51710AD05C91}"/>
              </a:ext>
            </a:extLst>
          </p:cNvPr>
          <p:cNvSpPr>
            <a:spLocks noGrp="1"/>
          </p:cNvSpPr>
          <p:nvPr>
            <p:ph type="title"/>
          </p:nvPr>
        </p:nvSpPr>
        <p:spPr/>
        <p:txBody>
          <a:bodyPr/>
          <a:lstStyle/>
          <a:p>
            <a:r>
              <a:rPr lang="en-US" b="1">
                <a:effectLst>
                  <a:outerShdw blurRad="38100" dist="38100" dir="2700000" algn="tl">
                    <a:srgbClr val="000000">
                      <a:alpha val="43137"/>
                    </a:srgbClr>
                  </a:outerShdw>
                </a:effectLst>
              </a:rPr>
              <a:t>Blending to read words</a:t>
            </a:r>
          </a:p>
        </p:txBody>
      </p:sp>
      <p:pic>
        <p:nvPicPr>
          <p:cNvPr id="4" name="Online Media 3" descr="How we teach blending">
            <a:hlinkClick r:id="" action="ppaction://media"/>
            <a:extLst>
              <a:ext uri="{FF2B5EF4-FFF2-40B4-BE49-F238E27FC236}">
                <a16:creationId xmlns:a16="http://schemas.microsoft.com/office/drawing/2014/main" id="{42797611-F16B-2043-A6FF-337038723033}"/>
              </a:ext>
            </a:extLst>
          </p:cNvPr>
          <p:cNvPicPr>
            <a:picLocks noRot="1" noChangeAspect="1"/>
          </p:cNvPicPr>
          <p:nvPr>
            <a:videoFile r:link="rId1"/>
          </p:nvPr>
        </p:nvPicPr>
        <p:blipFill>
          <a:blip r:embed="rId6"/>
          <a:stretch>
            <a:fillRect/>
          </a:stretch>
        </p:blipFill>
        <p:spPr>
          <a:xfrm>
            <a:off x="2510729" y="1844824"/>
            <a:ext cx="7170541" cy="4051356"/>
          </a:xfrm>
          <a:prstGeom prst="rect">
            <a:avLst/>
          </a:prstGeom>
        </p:spPr>
      </p:pic>
      <p:pic>
        <p:nvPicPr>
          <p:cNvPr id="5" name="Slide 10">
            <a:hlinkClick r:id="" action="ppaction://media"/>
            <a:extLst>
              <a:ext uri="{FF2B5EF4-FFF2-40B4-BE49-F238E27FC236}">
                <a16:creationId xmlns:a16="http://schemas.microsoft.com/office/drawing/2014/main" id="{53B57CA7-F415-F4F8-B7FB-CA5668402920}"/>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0479761" y="5345715"/>
            <a:ext cx="1147160" cy="1147160"/>
          </a:xfrm>
          <a:prstGeom prst="rect">
            <a:avLst/>
          </a:prstGeom>
        </p:spPr>
      </p:pic>
    </p:spTree>
    <p:extLst>
      <p:ext uri="{BB962C8B-B14F-4D97-AF65-F5344CB8AC3E}">
        <p14:creationId xmlns:p14="http://schemas.microsoft.com/office/powerpoint/2010/main" val="2939075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908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audio>
              <p:cMediaNode vol="80000">
                <p:cTn id="1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65079" y="-419654"/>
            <a:ext cx="10515600" cy="1325563"/>
          </a:xfrm>
        </p:spPr>
        <p:txBody>
          <a:bodyPr lIns="91440" tIns="45720" rIns="91440" bIns="45720" anchor="b" anchorCtr="0"/>
          <a:lstStyle/>
          <a:p>
            <a:r>
              <a:rPr lang="en-US" b="1" dirty="0">
                <a:effectLst>
                  <a:outerShdw blurRad="38100" dist="38100" dir="2700000" algn="tl">
                    <a:srgbClr val="000000">
                      <a:alpha val="43137"/>
                    </a:srgbClr>
                  </a:outerShdw>
                </a:effectLst>
              </a:rPr>
              <a:t>Tricky words</a:t>
            </a:r>
            <a:endParaRPr lang="en-GB" b="1" dirty="0">
              <a:effectLst>
                <a:outerShdw blurRad="38100" dist="38100" dir="2700000" algn="tl">
                  <a:srgbClr val="000000">
                    <a:alpha val="43137"/>
                  </a:srgbClr>
                </a:outerShdw>
              </a:effectLst>
            </a:endParaRPr>
          </a:p>
        </p:txBody>
      </p:sp>
      <p:sp>
        <p:nvSpPr>
          <p:cNvPr id="2" name="Text Placeholder 1"/>
          <p:cNvSpPr>
            <a:spLocks noGrp="1"/>
          </p:cNvSpPr>
          <p:nvPr>
            <p:ph type="body" sz="quarter" idx="4294967295"/>
          </p:nvPr>
        </p:nvSpPr>
        <p:spPr>
          <a:xfrm>
            <a:off x="276095" y="1010204"/>
            <a:ext cx="5773479" cy="4941887"/>
          </a:xfrm>
        </p:spPr>
        <p:txBody>
          <a:bodyPr lIns="91440" tIns="45720" rIns="91440" bIns="45720" anchor="t">
            <a:normAutofit fontScale="92500" lnSpcReduction="20000"/>
          </a:bodyPr>
          <a:lstStyle/>
          <a:p>
            <a:r>
              <a:rPr lang="en-US" dirty="0"/>
              <a:t>These are taught in our daily Phonics sessions. They are words which have unusual spellings that the children cannot 'sound out'  examples are - he, and was.</a:t>
            </a:r>
          </a:p>
          <a:p>
            <a:endParaRPr lang="en-US" dirty="0">
              <a:cs typeface="Calibri"/>
            </a:endParaRPr>
          </a:p>
          <a:p>
            <a:r>
              <a:rPr lang="en-US" dirty="0"/>
              <a:t>They are taught in a systematic way and introduced slowly to the children in order to help them remember and </a:t>
            </a:r>
            <a:r>
              <a:rPr lang="en-US" dirty="0" err="1"/>
              <a:t>recognise</a:t>
            </a:r>
            <a:r>
              <a:rPr lang="en-US" dirty="0"/>
              <a:t> each word accurately.</a:t>
            </a:r>
            <a:endParaRPr lang="en-US" dirty="0">
              <a:ea typeface="Calibri"/>
              <a:cs typeface="Calibri"/>
            </a:endParaRPr>
          </a:p>
          <a:p>
            <a:endParaRPr lang="en-US" dirty="0">
              <a:cs typeface="Calibri"/>
            </a:endParaRPr>
          </a:p>
          <a:p>
            <a:r>
              <a:rPr lang="en-US" dirty="0"/>
              <a:t>Children are now learning to read the Phase 2 tricky words: is, I, the, put, pull, full, as, and, has, his, her, go, no, to, into, she, push, he, of, we, me, be.</a:t>
            </a:r>
            <a:endParaRPr lang="en-US" dirty="0">
              <a:ea typeface="Calibri"/>
              <a:cs typeface="Calibri"/>
            </a:endParaRPr>
          </a:p>
        </p:txBody>
      </p:sp>
      <p:pic>
        <p:nvPicPr>
          <p:cNvPr id="6" name="Picture 5" descr="A person holding a piece of paper&#10;&#10;Description automatically generated">
            <a:extLst>
              <a:ext uri="{FF2B5EF4-FFF2-40B4-BE49-F238E27FC236}">
                <a16:creationId xmlns:a16="http://schemas.microsoft.com/office/drawing/2014/main" id="{176920EE-42B5-CBC7-1B8E-CDD75BAA7B85}"/>
              </a:ext>
            </a:extLst>
          </p:cNvPr>
          <p:cNvPicPr>
            <a:picLocks noChangeAspect="1"/>
          </p:cNvPicPr>
          <p:nvPr/>
        </p:nvPicPr>
        <p:blipFill>
          <a:blip r:embed="rId5"/>
          <a:stretch>
            <a:fillRect/>
          </a:stretch>
        </p:blipFill>
        <p:spPr>
          <a:xfrm>
            <a:off x="6436059" y="1984246"/>
            <a:ext cx="5479846" cy="3383121"/>
          </a:xfrm>
          <a:prstGeom prst="roundRect">
            <a:avLst/>
          </a:prstGeom>
        </p:spPr>
      </p:pic>
      <p:pic>
        <p:nvPicPr>
          <p:cNvPr id="5" name="Slide 9">
            <a:hlinkClick r:id="" action="ppaction://media"/>
            <a:extLst>
              <a:ext uri="{FF2B5EF4-FFF2-40B4-BE49-F238E27FC236}">
                <a16:creationId xmlns:a16="http://schemas.microsoft.com/office/drawing/2014/main" id="{C3B03E9F-6CAC-CBB2-9845-C4B749BA3AD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98630" y="5526788"/>
            <a:ext cx="1155033" cy="1155033"/>
          </a:xfrm>
          <a:prstGeom prst="rect">
            <a:avLst/>
          </a:prstGeom>
        </p:spPr>
      </p:pic>
    </p:spTree>
    <p:extLst>
      <p:ext uri="{BB962C8B-B14F-4D97-AF65-F5344CB8AC3E}">
        <p14:creationId xmlns:p14="http://schemas.microsoft.com/office/powerpoint/2010/main" val="3529452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22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mute="1">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9A5F2C-AD7F-CF4C-9D4C-AD07FF3F812C}"/>
              </a:ext>
            </a:extLst>
          </p:cNvPr>
          <p:cNvSpPr>
            <a:spLocks noGrp="1"/>
          </p:cNvSpPr>
          <p:nvPr>
            <p:ph type="title"/>
          </p:nvPr>
        </p:nvSpPr>
        <p:spPr>
          <a:xfrm>
            <a:off x="565079" y="-369037"/>
            <a:ext cx="10515600" cy="1325563"/>
          </a:xfrm>
          <a:prstGeom prst="rect">
            <a:avLst/>
          </a:prstGeom>
        </p:spPr>
        <p:txBody>
          <a:bodyPr lIns="91440" tIns="45720" rIns="91440" bIns="45720" anchor="b" anchorCtr="0"/>
          <a:lstStyle/>
          <a:p>
            <a:r>
              <a:rPr lang="en-US" b="1">
                <a:effectLst>
                  <a:outerShdw blurRad="38100" dist="38100" dir="2700000" algn="tl">
                    <a:srgbClr val="000000">
                      <a:alpha val="43137"/>
                    </a:srgbClr>
                  </a:outerShdw>
                </a:effectLst>
              </a:rPr>
              <a:t>Reading tricky words </a:t>
            </a:r>
          </a:p>
        </p:txBody>
      </p:sp>
      <p:pic>
        <p:nvPicPr>
          <p:cNvPr id="5" name="3C1KTDag0ZA"/>
          <p:cNvPicPr>
            <a:picLocks noRot="1" noChangeAspect="1"/>
          </p:cNvPicPr>
          <p:nvPr>
            <a:videoFile r:link="rId1"/>
          </p:nvPr>
        </p:nvPicPr>
        <p:blipFill rotWithShape="1">
          <a:blip r:embed="rId6">
            <a:extLst>
              <a:ext uri="{28A0092B-C50C-407E-A947-70E740481C1C}">
                <a14:useLocalDpi xmlns:a14="http://schemas.microsoft.com/office/drawing/2010/main" val="0"/>
              </a:ext>
            </a:extLst>
          </a:blip>
          <a:srcRect b="5701"/>
          <a:stretch/>
        </p:blipFill>
        <p:spPr>
          <a:xfrm>
            <a:off x="2288704" y="1230770"/>
            <a:ext cx="7614592" cy="3893698"/>
          </a:xfrm>
          <a:prstGeom prst="rect">
            <a:avLst/>
          </a:prstGeom>
          <a:noFill/>
          <a:ln>
            <a:noFill/>
          </a:ln>
        </p:spPr>
      </p:pic>
      <p:pic>
        <p:nvPicPr>
          <p:cNvPr id="6" name="Recorded Sound">
            <a:hlinkClick r:id="" action="ppaction://media"/>
            <a:extLst>
              <a:ext uri="{FF2B5EF4-FFF2-40B4-BE49-F238E27FC236}">
                <a16:creationId xmlns:a16="http://schemas.microsoft.com/office/drawing/2014/main" id="{3D40F21D-0598-F501-8A46-0599194617C5}"/>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5518623" y="5398712"/>
            <a:ext cx="934158" cy="934158"/>
          </a:xfrm>
          <a:prstGeom prst="rect">
            <a:avLst/>
          </a:prstGeom>
        </p:spPr>
      </p:pic>
    </p:spTree>
    <p:extLst>
      <p:ext uri="{BB962C8B-B14F-4D97-AF65-F5344CB8AC3E}">
        <p14:creationId xmlns:p14="http://schemas.microsoft.com/office/powerpoint/2010/main" val="3765306440"/>
      </p:ext>
    </p:extLst>
  </p:cSld>
  <p:clrMapOvr>
    <a:masterClrMapping/>
  </p:clrMapOvr>
  <mc:AlternateContent xmlns:mc="http://schemas.openxmlformats.org/markup-compatibility/2006" xmlns:p14="http://schemas.microsoft.com/office/powerpoint/2010/main">
    <mc:Choice Requires="p14">
      <p:transition spd="med" p14:dur="700" advTm="12521">
        <p:fade/>
      </p:transition>
    </mc:Choice>
    <mc:Fallback xmlns="">
      <p:transition spd="med" advTm="1252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79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3" y="205581"/>
            <a:ext cx="10223500" cy="1506538"/>
          </a:xfrm>
        </p:spPr>
        <p:txBody>
          <a:bodyPr rtlCol="0"/>
          <a:lstStyle/>
          <a:p>
            <a:pPr eaLnBrk="1" fontAlgn="auto" hangingPunct="1">
              <a:spcAft>
                <a:spcPts val="0"/>
              </a:spcAft>
              <a:defRPr/>
            </a:pPr>
            <a:r>
              <a:rPr lang="en-GB" b="1">
                <a:effectLst>
                  <a:outerShdw blurRad="38100" dist="38100" dir="2700000" algn="tl">
                    <a:srgbClr val="000000">
                      <a:alpha val="43137"/>
                    </a:srgbClr>
                  </a:outerShdw>
                </a:effectLst>
              </a:rPr>
              <a:t>Reading at school and at home…</a:t>
            </a:r>
          </a:p>
        </p:txBody>
      </p:sp>
      <p:sp>
        <p:nvSpPr>
          <p:cNvPr id="3" name="Content Placeholder 2"/>
          <p:cNvSpPr>
            <a:spLocks noGrp="1"/>
          </p:cNvSpPr>
          <p:nvPr>
            <p:ph idx="1"/>
          </p:nvPr>
        </p:nvSpPr>
        <p:spPr>
          <a:xfrm>
            <a:off x="684212" y="1508919"/>
            <a:ext cx="9824563" cy="4478338"/>
          </a:xfrm>
        </p:spPr>
        <p:txBody>
          <a:bodyPr vert="horz" lIns="91440" tIns="45720" rIns="91440" bIns="45720" rtlCol="0" anchor="t">
            <a:noAutofit/>
          </a:bodyPr>
          <a:lstStyle/>
          <a:p>
            <a:pPr>
              <a:defRPr/>
            </a:pPr>
            <a:r>
              <a:rPr lang="en-GB" sz="2400" dirty="0"/>
              <a:t>Children learn to read using a variety of books – not necessarily  books which are provided through school.</a:t>
            </a:r>
            <a:endParaRPr lang="en-GB" sz="2400" dirty="0">
              <a:ea typeface="Calibri"/>
              <a:cs typeface="Calibri"/>
            </a:endParaRPr>
          </a:p>
          <a:p>
            <a:pPr>
              <a:defRPr/>
            </a:pPr>
            <a:r>
              <a:rPr lang="en-GB" sz="2400" dirty="0"/>
              <a:t>Your child’s reading book links to their letter sound knowledge and this is tested regularly. To start with, this will be a book without words.</a:t>
            </a:r>
            <a:endParaRPr lang="en-GB" sz="2400" dirty="0">
              <a:ea typeface="Calibri"/>
              <a:cs typeface="Calibri"/>
            </a:endParaRPr>
          </a:p>
          <a:p>
            <a:pPr>
              <a:defRPr/>
            </a:pPr>
            <a:r>
              <a:rPr lang="en-GB" sz="2400" dirty="0"/>
              <a:t>Your child will be heard read in a group once during the week.</a:t>
            </a:r>
          </a:p>
          <a:p>
            <a:pPr>
              <a:defRPr/>
            </a:pPr>
            <a:r>
              <a:rPr lang="en-GB" sz="2400" dirty="0"/>
              <a:t>A comment or stamp will be placed in your child’s diary when they have read in school.</a:t>
            </a:r>
          </a:p>
          <a:p>
            <a:pPr>
              <a:defRPr/>
            </a:pPr>
            <a:r>
              <a:rPr lang="en-GB" sz="2400" dirty="0"/>
              <a:t>We would like you to write a comment or sign the diary when you hear your child read at home. This is important to see how your child is getting on with reading at home.</a:t>
            </a:r>
            <a:endParaRPr lang="en-GB" sz="2400" dirty="0">
              <a:ea typeface="Calibri"/>
              <a:cs typeface="Calibri"/>
            </a:endParaRPr>
          </a:p>
          <a:p>
            <a:pPr>
              <a:defRPr/>
            </a:pPr>
            <a:r>
              <a:rPr lang="en-GB" sz="2400" dirty="0">
                <a:ea typeface="Calibri"/>
                <a:cs typeface="Calibri"/>
              </a:rPr>
              <a:t>Reading books to your child regularly.</a:t>
            </a:r>
          </a:p>
          <a:p>
            <a:pPr marL="0" indent="0">
              <a:buNone/>
              <a:defRPr/>
            </a:pPr>
            <a:endParaRPr lang="en-GB" sz="2000" dirty="0"/>
          </a:p>
          <a:p>
            <a:pPr marL="0" indent="0">
              <a:buNone/>
              <a:defRPr/>
            </a:pPr>
            <a:endParaRPr lang="en-GB" sz="2000" dirty="0">
              <a:ea typeface="Calibri"/>
              <a:cs typeface="Calibri"/>
            </a:endParaRPr>
          </a:p>
          <a:p>
            <a:pPr>
              <a:defRPr/>
            </a:pPr>
            <a:endParaRPr lang="en-GB" sz="2000" dirty="0">
              <a:solidFill>
                <a:srgbClr val="000000"/>
              </a:solidFill>
              <a:ea typeface="Calibri"/>
              <a:cs typeface="Calibri"/>
            </a:endParaRPr>
          </a:p>
          <a:p>
            <a:pPr marL="0" indent="0">
              <a:buNone/>
              <a:defRPr/>
            </a:pPr>
            <a:endParaRPr lang="en-GB" sz="1050" dirty="0">
              <a:solidFill>
                <a:srgbClr val="767171"/>
              </a:solidFill>
              <a:ea typeface="Calibri"/>
              <a:cs typeface="Calibri"/>
            </a:endParaRPr>
          </a:p>
        </p:txBody>
      </p:sp>
      <p:pic>
        <p:nvPicPr>
          <p:cNvPr id="11268" name="Picture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29850" y="93663"/>
            <a:ext cx="1816100" cy="173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corded Sound">
            <a:hlinkClick r:id="" action="ppaction://media"/>
            <a:extLst>
              <a:ext uri="{FF2B5EF4-FFF2-40B4-BE49-F238E27FC236}">
                <a16:creationId xmlns:a16="http://schemas.microsoft.com/office/drawing/2014/main" id="{9EA251A7-B52B-BB93-F934-C9AB015892E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409448" y="5114260"/>
            <a:ext cx="1076826" cy="1076826"/>
          </a:xfrm>
          <a:prstGeom prst="rect">
            <a:avLst/>
          </a:prstGeom>
        </p:spPr>
      </p:pic>
    </p:spTree>
    <p:extLst>
      <p:ext uri="{BB962C8B-B14F-4D97-AF65-F5344CB8AC3E}">
        <p14:creationId xmlns:p14="http://schemas.microsoft.com/office/powerpoint/2010/main" val="2525873824"/>
      </p:ext>
    </p:extLst>
  </p:cSld>
  <p:clrMapOvr>
    <a:masterClrMapping/>
  </p:clrMapOvr>
  <mc:AlternateContent xmlns:mc="http://schemas.openxmlformats.org/markup-compatibility/2006" xmlns:p14="http://schemas.microsoft.com/office/powerpoint/2010/main">
    <mc:Choice Requires="p14">
      <p:transition spd="slow" p14:dur="2000" advTm="103380"/>
    </mc:Choice>
    <mc:Fallback xmlns="">
      <p:transition spd="slow" advTm="1033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33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3699B1BC-E66A-8E40-B1ED-E79D03D2F8BC}"/>
              </a:ext>
            </a:extLst>
          </p:cNvPr>
          <p:cNvSpPr txBox="1">
            <a:spLocks/>
          </p:cNvSpPr>
          <p:nvPr/>
        </p:nvSpPr>
        <p:spPr>
          <a:xfrm>
            <a:off x="263352" y="332656"/>
            <a:ext cx="9937104" cy="1152128"/>
          </a:xfrm>
          <a:prstGeom prst="rect">
            <a:avLst/>
          </a:prstGeom>
        </p:spPr>
        <p:txBody>
          <a:bodyPr anchor="b" anchorCtr="0"/>
          <a:lstStyle>
            <a:lvl1pPr algn="l" rtl="0" eaLnBrk="0" fontAlgn="base" hangingPunct="0">
              <a:lnSpc>
                <a:spcPct val="90000"/>
              </a:lnSpc>
              <a:spcBef>
                <a:spcPct val="0"/>
              </a:spcBef>
              <a:spcAft>
                <a:spcPct val="0"/>
              </a:spcAft>
              <a:defRPr sz="4000"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a:lstStyle>
          <a:p>
            <a:pPr marL="0" marR="0" lvl="0" indent="0" algn="l" defTabSz="914400" rtl="0" eaLnBrk="0" fontAlgn="base" latinLnBrk="0" hangingPunct="0">
              <a:lnSpc>
                <a:spcPct val="90000"/>
              </a:lnSpc>
              <a:spcBef>
                <a:spcPct val="0"/>
              </a:spcBef>
              <a:spcAft>
                <a:spcPct val="0"/>
              </a:spcAft>
              <a:buClrTx/>
              <a:buSzTx/>
              <a:buFontTx/>
              <a:buNone/>
              <a:tabLst/>
              <a:defRPr/>
            </a:pPr>
            <a:endParaRPr kumimoji="0" lang="en-US" sz="4000" b="0" i="0" u="none" strike="noStrike" kern="1200" cap="none" spc="0" normalizeH="0" baseline="0" noProof="0">
              <a:ln>
                <a:noFill/>
              </a:ln>
              <a:solidFill>
                <a:srgbClr val="EE7E30"/>
              </a:solidFill>
              <a:effectLst/>
              <a:uLnTx/>
              <a:uFillTx/>
              <a:latin typeface="Calibri" panose="020F0502020204030204"/>
              <a:ea typeface="+mj-ea"/>
              <a:cs typeface="+mj-cs"/>
              <a:sym typeface="Calibri" panose="020F0502020204030204" pitchFamily="34" charset="0"/>
            </a:endParaRPr>
          </a:p>
        </p:txBody>
      </p:sp>
      <p:pic>
        <p:nvPicPr>
          <p:cNvPr id="12" name="Picture 11" descr="A picture containing table&#10;&#10;Description automatically generated">
            <a:extLst>
              <a:ext uri="{FF2B5EF4-FFF2-40B4-BE49-F238E27FC236}">
                <a16:creationId xmlns:a16="http://schemas.microsoft.com/office/drawing/2014/main" id="{ACEDA292-F7DD-6A4A-B156-4DBE2EFF8EE5}"/>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524889" y="1831023"/>
            <a:ext cx="4348233" cy="3816423"/>
          </a:xfrm>
          <a:prstGeom prst="roundRect">
            <a:avLst>
              <a:gd name="adj" fmla="val 3343"/>
            </a:avLst>
          </a:prstGeom>
          <a:effectLst>
            <a:glow rad="127000">
              <a:schemeClr val="tx1">
                <a:lumMod val="95000"/>
                <a:lumOff val="5000"/>
                <a:alpha val="9000"/>
              </a:schemeClr>
            </a:glow>
          </a:effectLst>
        </p:spPr>
      </p:pic>
      <p:sp>
        <p:nvSpPr>
          <p:cNvPr id="4" name="Title 3">
            <a:extLst>
              <a:ext uri="{FF2B5EF4-FFF2-40B4-BE49-F238E27FC236}">
                <a16:creationId xmlns:a16="http://schemas.microsoft.com/office/drawing/2014/main" id="{8481A8C2-E3D2-5A46-8FC1-D043DCBCF8E8}"/>
              </a:ext>
            </a:extLst>
          </p:cNvPr>
          <p:cNvSpPr>
            <a:spLocks noGrp="1"/>
          </p:cNvSpPr>
          <p:nvPr>
            <p:ph type="title"/>
          </p:nvPr>
        </p:nvSpPr>
        <p:spPr>
          <a:xfrm>
            <a:off x="838200" y="365125"/>
            <a:ext cx="10515600" cy="845429"/>
          </a:xfrm>
        </p:spPr>
        <p:txBody>
          <a:bodyPr lIns="91440" tIns="45720" rIns="91440" bIns="45720" anchor="b" anchorCtr="0"/>
          <a:lstStyle/>
          <a:p>
            <a:r>
              <a:rPr lang="en-US" b="1">
                <a:effectLst>
                  <a:outerShdw blurRad="38100" dist="38100" dir="2700000" algn="tl">
                    <a:srgbClr val="000000">
                      <a:alpha val="43137"/>
                    </a:srgbClr>
                  </a:outerShdw>
                </a:effectLst>
              </a:rPr>
              <a:t>How do we find the right book for your child?</a:t>
            </a:r>
            <a:endParaRPr lang="en-US" b="1">
              <a:effectLst>
                <a:outerShdw blurRad="38100" dist="38100" dir="2700000" algn="tl">
                  <a:srgbClr val="000000">
                    <a:alpha val="43137"/>
                  </a:srgbClr>
                </a:outerShdw>
              </a:effectLst>
              <a:cs typeface="Calibri"/>
            </a:endParaRPr>
          </a:p>
        </p:txBody>
      </p:sp>
      <p:cxnSp>
        <p:nvCxnSpPr>
          <p:cNvPr id="5" name="Straight Arrow Connector 4">
            <a:extLst>
              <a:ext uri="{FF2B5EF4-FFF2-40B4-BE49-F238E27FC236}">
                <a16:creationId xmlns:a16="http://schemas.microsoft.com/office/drawing/2014/main" id="{D9C6E763-81F8-0149-844B-F8C29823E5E5}"/>
              </a:ext>
            </a:extLst>
          </p:cNvPr>
          <p:cNvCxnSpPr/>
          <p:nvPr/>
        </p:nvCxnSpPr>
        <p:spPr>
          <a:xfrm>
            <a:off x="5447928" y="4064263"/>
            <a:ext cx="936104" cy="0"/>
          </a:xfrm>
          <a:prstGeom prst="straightConnector1">
            <a:avLst/>
          </a:prstGeom>
          <a:ln w="47625">
            <a:tailEnd type="arrow" w="lg" len="med"/>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2F30DC56-E8C1-D645-98C1-6E00FC34C62D}"/>
              </a:ext>
            </a:extLst>
          </p:cNvPr>
          <p:cNvPicPr>
            <a:picLocks noChangeAspect="1"/>
          </p:cNvPicPr>
          <p:nvPr/>
        </p:nvPicPr>
        <p:blipFill>
          <a:blip r:embed="rId6"/>
          <a:stretch>
            <a:fillRect/>
          </a:stretch>
        </p:blipFill>
        <p:spPr>
          <a:xfrm>
            <a:off x="6812737" y="2132856"/>
            <a:ext cx="2795209" cy="2638677"/>
          </a:xfrm>
          <a:prstGeom prst="rect">
            <a:avLst/>
          </a:prstGeom>
          <a:effectLst>
            <a:glow rad="127000">
              <a:schemeClr val="tx1">
                <a:lumMod val="95000"/>
                <a:lumOff val="5000"/>
                <a:alpha val="9000"/>
              </a:schemeClr>
            </a:glow>
          </a:effectLst>
        </p:spPr>
      </p:pic>
      <p:pic>
        <p:nvPicPr>
          <p:cNvPr id="8" name="Picture 7">
            <a:extLst>
              <a:ext uri="{FF2B5EF4-FFF2-40B4-BE49-F238E27FC236}">
                <a16:creationId xmlns:a16="http://schemas.microsoft.com/office/drawing/2014/main" id="{39CEA57A-E6D7-224E-8818-48078F7E71D9}"/>
              </a:ext>
            </a:extLst>
          </p:cNvPr>
          <p:cNvPicPr>
            <a:picLocks noChangeAspect="1"/>
          </p:cNvPicPr>
          <p:nvPr/>
        </p:nvPicPr>
        <p:blipFill>
          <a:blip r:embed="rId7"/>
          <a:stretch>
            <a:fillRect/>
          </a:stretch>
        </p:blipFill>
        <p:spPr>
          <a:xfrm>
            <a:off x="7533312" y="2739334"/>
            <a:ext cx="2795209" cy="2649858"/>
          </a:xfrm>
          <a:prstGeom prst="rect">
            <a:avLst/>
          </a:prstGeom>
          <a:effectLst>
            <a:glow rad="127000">
              <a:schemeClr val="tx1">
                <a:lumMod val="95000"/>
                <a:lumOff val="5000"/>
                <a:alpha val="9000"/>
              </a:schemeClr>
            </a:glow>
          </a:effectLst>
        </p:spPr>
      </p:pic>
      <p:pic>
        <p:nvPicPr>
          <p:cNvPr id="9" name="Picture 8">
            <a:extLst>
              <a:ext uri="{FF2B5EF4-FFF2-40B4-BE49-F238E27FC236}">
                <a16:creationId xmlns:a16="http://schemas.microsoft.com/office/drawing/2014/main" id="{19B803DF-37BD-0746-AD9F-AB2ECF12F554}"/>
              </a:ext>
            </a:extLst>
          </p:cNvPr>
          <p:cNvPicPr>
            <a:picLocks noChangeAspect="1"/>
          </p:cNvPicPr>
          <p:nvPr/>
        </p:nvPicPr>
        <p:blipFill>
          <a:blip r:embed="rId8"/>
          <a:stretch>
            <a:fillRect/>
          </a:stretch>
        </p:blipFill>
        <p:spPr>
          <a:xfrm>
            <a:off x="8241582" y="3253987"/>
            <a:ext cx="2795209" cy="2649858"/>
          </a:xfrm>
          <a:prstGeom prst="rect">
            <a:avLst/>
          </a:prstGeom>
          <a:effectLst>
            <a:glow rad="127000">
              <a:schemeClr val="tx1">
                <a:lumMod val="95000"/>
                <a:lumOff val="5000"/>
                <a:alpha val="9000"/>
              </a:schemeClr>
            </a:glow>
          </a:effectLst>
        </p:spPr>
      </p:pic>
      <p:pic>
        <p:nvPicPr>
          <p:cNvPr id="10" name="Recorded Sound">
            <a:hlinkClick r:id="" action="ppaction://media"/>
            <a:extLst>
              <a:ext uri="{FF2B5EF4-FFF2-40B4-BE49-F238E27FC236}">
                <a16:creationId xmlns:a16="http://schemas.microsoft.com/office/drawing/2014/main" id="{FC4A6A39-9CC4-F072-6E3E-7FD1D60EED08}"/>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145660" y="5711501"/>
            <a:ext cx="932242" cy="932242"/>
          </a:xfrm>
          <a:prstGeom prst="rect">
            <a:avLst/>
          </a:prstGeom>
        </p:spPr>
      </p:pic>
    </p:spTree>
    <p:extLst>
      <p:ext uri="{BB962C8B-B14F-4D97-AF65-F5344CB8AC3E}">
        <p14:creationId xmlns:p14="http://schemas.microsoft.com/office/powerpoint/2010/main" val="322712400"/>
      </p:ext>
    </p:extLst>
  </p:cSld>
  <p:clrMapOvr>
    <a:masterClrMapping/>
  </p:clrMapOvr>
  <mc:AlternateContent xmlns:mc="http://schemas.openxmlformats.org/markup-compatibility/2006" xmlns:p14="http://schemas.microsoft.com/office/powerpoint/2010/main">
    <mc:Choice Requires="p14">
      <p:transition spd="med" p14:dur="700" advTm="40343">
        <p:fade/>
      </p:transition>
    </mc:Choice>
    <mc:Fallback xmlns="">
      <p:transition spd="med" advTm="4034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71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1C54C73-597C-A44C-AEB0-5A2995796968}"/>
              </a:ext>
            </a:extLst>
          </p:cNvPr>
          <p:cNvPicPr>
            <a:picLocks noChangeAspect="1"/>
          </p:cNvPicPr>
          <p:nvPr/>
        </p:nvPicPr>
        <p:blipFill>
          <a:blip r:embed="rId5"/>
          <a:stretch>
            <a:fillRect/>
          </a:stretch>
        </p:blipFill>
        <p:spPr>
          <a:xfrm>
            <a:off x="6960096" y="2204864"/>
            <a:ext cx="3117864" cy="2968207"/>
          </a:xfrm>
          <a:prstGeom prst="rect">
            <a:avLst/>
          </a:prstGeom>
          <a:effectLst>
            <a:glow rad="127000">
              <a:schemeClr val="tx1">
                <a:alpha val="4000"/>
              </a:schemeClr>
            </a:glow>
          </a:effectLst>
        </p:spPr>
      </p:pic>
      <p:sp>
        <p:nvSpPr>
          <p:cNvPr id="3" name="Title 2">
            <a:extLst>
              <a:ext uri="{FF2B5EF4-FFF2-40B4-BE49-F238E27FC236}">
                <a16:creationId xmlns:a16="http://schemas.microsoft.com/office/drawing/2014/main" id="{ED26F458-A726-794D-91AB-7485E77815F9}"/>
              </a:ext>
            </a:extLst>
          </p:cNvPr>
          <p:cNvSpPr>
            <a:spLocks noGrp="1"/>
          </p:cNvSpPr>
          <p:nvPr>
            <p:ph type="title"/>
          </p:nvPr>
        </p:nvSpPr>
        <p:spPr>
          <a:xfrm>
            <a:off x="657446" y="287127"/>
            <a:ext cx="10515600" cy="852114"/>
          </a:xfrm>
        </p:spPr>
        <p:txBody>
          <a:bodyPr lIns="91440" tIns="45720" rIns="91440" bIns="45720" anchor="b" anchorCtr="0"/>
          <a:lstStyle/>
          <a:p>
            <a:r>
              <a:rPr lang="en-US" b="1" dirty="0">
                <a:effectLst>
                  <a:outerShdw blurRad="38100" dist="38100" dir="2700000" algn="tl">
                    <a:srgbClr val="000000">
                      <a:alpha val="43137"/>
                    </a:srgbClr>
                  </a:outerShdw>
                </a:effectLst>
              </a:rPr>
              <a:t>Listening to your child read their phonics book</a:t>
            </a:r>
            <a:endParaRPr lang="en-US" b="1" dirty="0">
              <a:effectLst>
                <a:outerShdw blurRad="38100" dist="38100" dir="2700000" algn="tl">
                  <a:srgbClr val="000000">
                    <a:alpha val="43137"/>
                  </a:srgbClr>
                </a:outerShdw>
              </a:effectLst>
              <a:cs typeface="Calibri"/>
            </a:endParaRPr>
          </a:p>
        </p:txBody>
      </p:sp>
      <p:sp>
        <p:nvSpPr>
          <p:cNvPr id="2" name="Text Placeholder 1">
            <a:extLst>
              <a:ext uri="{FF2B5EF4-FFF2-40B4-BE49-F238E27FC236}">
                <a16:creationId xmlns:a16="http://schemas.microsoft.com/office/drawing/2014/main" id="{34398AD0-3875-B94F-A90E-046466F6C19A}"/>
              </a:ext>
            </a:extLst>
          </p:cNvPr>
          <p:cNvSpPr>
            <a:spLocks noGrp="1"/>
          </p:cNvSpPr>
          <p:nvPr>
            <p:ph type="body" sz="quarter" idx="4294967295"/>
          </p:nvPr>
        </p:nvSpPr>
        <p:spPr>
          <a:xfrm>
            <a:off x="457323" y="1217240"/>
            <a:ext cx="6156127" cy="5034704"/>
          </a:xfrm>
        </p:spPr>
        <p:txBody>
          <a:bodyPr lIns="91440" tIns="45720" rIns="91440" bIns="45720" anchor="t">
            <a:normAutofit lnSpcReduction="10000"/>
          </a:bodyPr>
          <a:lstStyle/>
          <a:p>
            <a:r>
              <a:rPr lang="en-US" dirty="0"/>
              <a:t>Your child should be able to read their book without much help as we practice this book in school twice before they bring them home to you.</a:t>
            </a:r>
            <a:endParaRPr lang="en-US" dirty="0">
              <a:cs typeface="Calibri"/>
            </a:endParaRPr>
          </a:p>
          <a:p>
            <a:r>
              <a:rPr lang="en-US" dirty="0">
                <a:cs typeface="Calibri"/>
              </a:rPr>
              <a:t>They will slowly sound out words and blend them together before they read fluently. </a:t>
            </a:r>
          </a:p>
          <a:p>
            <a:r>
              <a:rPr lang="en-US" dirty="0"/>
              <a:t>If they can’t read a word and have tried really hard, read it to them.</a:t>
            </a:r>
            <a:endParaRPr lang="en-US" dirty="0">
              <a:cs typeface="Calibri"/>
            </a:endParaRPr>
          </a:p>
          <a:p>
            <a:r>
              <a:rPr lang="en-US" dirty="0"/>
              <a:t>Talk about the book and what happens in the story.</a:t>
            </a:r>
          </a:p>
          <a:p>
            <a:r>
              <a:rPr lang="en-US" dirty="0"/>
              <a:t>Don’t forget to celebrate their success!</a:t>
            </a:r>
            <a:endParaRPr lang="en-US" dirty="0">
              <a:cs typeface="Calibri"/>
            </a:endParaRPr>
          </a:p>
        </p:txBody>
      </p:sp>
      <p:pic>
        <p:nvPicPr>
          <p:cNvPr id="7" name="Picture 6">
            <a:extLst>
              <a:ext uri="{FF2B5EF4-FFF2-40B4-BE49-F238E27FC236}">
                <a16:creationId xmlns:a16="http://schemas.microsoft.com/office/drawing/2014/main" id="{0918087A-1684-9A43-95A8-D4FAAF59F376}"/>
              </a:ext>
            </a:extLst>
          </p:cNvPr>
          <p:cNvPicPr>
            <a:picLocks noChangeAspect="1"/>
          </p:cNvPicPr>
          <p:nvPr/>
        </p:nvPicPr>
        <p:blipFill>
          <a:blip r:embed="rId6"/>
          <a:stretch>
            <a:fillRect/>
          </a:stretch>
        </p:blipFill>
        <p:spPr>
          <a:xfrm>
            <a:off x="8256240" y="3212976"/>
            <a:ext cx="3096344" cy="2947720"/>
          </a:xfrm>
          <a:prstGeom prst="rect">
            <a:avLst/>
          </a:prstGeom>
          <a:effectLst>
            <a:glow rad="127000">
              <a:schemeClr val="tx1">
                <a:alpha val="4000"/>
              </a:schemeClr>
            </a:glow>
          </a:effectLst>
        </p:spPr>
      </p:pic>
      <p:pic>
        <p:nvPicPr>
          <p:cNvPr id="5" name="slide 15">
            <a:hlinkClick r:id="" action="ppaction://media"/>
            <a:extLst>
              <a:ext uri="{FF2B5EF4-FFF2-40B4-BE49-F238E27FC236}">
                <a16:creationId xmlns:a16="http://schemas.microsoft.com/office/drawing/2014/main" id="{7E292215-316A-F822-5AD8-18688550A0E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669648" y="1307805"/>
            <a:ext cx="1020725" cy="1020725"/>
          </a:xfrm>
          <a:prstGeom prst="rect">
            <a:avLst/>
          </a:prstGeom>
        </p:spPr>
      </p:pic>
    </p:spTree>
    <p:extLst>
      <p:ext uri="{BB962C8B-B14F-4D97-AF65-F5344CB8AC3E}">
        <p14:creationId xmlns:p14="http://schemas.microsoft.com/office/powerpoint/2010/main" val="87829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42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CC3174-A965-58E1-2875-FDECF04DA543}"/>
              </a:ext>
            </a:extLst>
          </p:cNvPr>
          <p:cNvSpPr>
            <a:spLocks noGrp="1"/>
          </p:cNvSpPr>
          <p:nvPr>
            <p:ph type="title"/>
          </p:nvPr>
        </p:nvSpPr>
        <p:spPr>
          <a:xfrm>
            <a:off x="604283" y="-173893"/>
            <a:ext cx="10515600" cy="1325563"/>
          </a:xfrm>
        </p:spPr>
        <p:txBody>
          <a:bodyPr lIns="91440" tIns="45720" rIns="91440" bIns="45720" anchor="b" anchorCtr="0"/>
          <a:lstStyle/>
          <a:p>
            <a:r>
              <a:rPr lang="en-US" b="1" dirty="0">
                <a:effectLst>
                  <a:outerShdw blurRad="38100" dist="38100" dir="2700000" algn="tl">
                    <a:srgbClr val="000000">
                      <a:alpha val="43137"/>
                    </a:srgbClr>
                  </a:outerShdw>
                </a:effectLst>
                <a:ea typeface="+mj-lt"/>
                <a:cs typeface="+mj-lt"/>
              </a:rPr>
              <a:t>Reading a wordless book</a:t>
            </a:r>
            <a:endParaRPr lang="en-US" b="1" dirty="0">
              <a:effectLst>
                <a:outerShdw blurRad="38100" dist="38100" dir="2700000" algn="tl">
                  <a:srgbClr val="000000">
                    <a:alpha val="43137"/>
                  </a:srgbClr>
                </a:outerShdw>
              </a:effectLst>
              <a:cs typeface="Calibri"/>
            </a:endParaRPr>
          </a:p>
        </p:txBody>
      </p:sp>
      <p:sp>
        <p:nvSpPr>
          <p:cNvPr id="2" name="Text Placeholder 1">
            <a:extLst>
              <a:ext uri="{FF2B5EF4-FFF2-40B4-BE49-F238E27FC236}">
                <a16:creationId xmlns:a16="http://schemas.microsoft.com/office/drawing/2014/main" id="{CDB1782E-03AC-4E55-775E-33F53B8571AB}"/>
              </a:ext>
            </a:extLst>
          </p:cNvPr>
          <p:cNvSpPr>
            <a:spLocks noGrp="1"/>
          </p:cNvSpPr>
          <p:nvPr>
            <p:ph type="body" sz="quarter" idx="4294967295"/>
          </p:nvPr>
        </p:nvSpPr>
        <p:spPr>
          <a:xfrm>
            <a:off x="604283" y="1232694"/>
            <a:ext cx="6370675" cy="4551418"/>
          </a:xfrm>
        </p:spPr>
        <p:txBody>
          <a:bodyPr lIns="91440" tIns="45720" rIns="91440" bIns="45720" anchor="t">
            <a:normAutofit lnSpcReduction="10000"/>
          </a:bodyPr>
          <a:lstStyle/>
          <a:p>
            <a:pPr marL="0" indent="0">
              <a:lnSpc>
                <a:spcPct val="100000"/>
              </a:lnSpc>
              <a:buNone/>
            </a:pPr>
            <a:r>
              <a:rPr lang="en-US" sz="2400" dirty="0">
                <a:solidFill>
                  <a:schemeClr val="tx1"/>
                </a:solidFill>
                <a:ea typeface="+mn-lt"/>
                <a:cs typeface="+mn-lt"/>
              </a:rPr>
              <a:t>Wordless books are invaluable as they teach reading </a:t>
            </a:r>
            <a:r>
              <a:rPr lang="en-US" sz="2400" dirty="0" err="1">
                <a:solidFill>
                  <a:schemeClr val="tx1"/>
                </a:solidFill>
                <a:ea typeface="+mn-lt"/>
                <a:cs typeface="+mn-lt"/>
              </a:rPr>
              <a:t>behaviours</a:t>
            </a:r>
            <a:r>
              <a:rPr lang="en-US" sz="2400" dirty="0">
                <a:solidFill>
                  <a:schemeClr val="tx1"/>
                </a:solidFill>
                <a:ea typeface="+mn-lt"/>
                <a:cs typeface="+mn-lt"/>
              </a:rPr>
              <a:t> and </a:t>
            </a:r>
            <a:r>
              <a:rPr lang="en-US" sz="2400" dirty="0">
                <a:ea typeface="+mn-lt"/>
                <a:cs typeface="+mn-lt"/>
              </a:rPr>
              <a:t>simple comprehension </a:t>
            </a:r>
            <a:r>
              <a:rPr lang="en-US" sz="2400" dirty="0">
                <a:solidFill>
                  <a:schemeClr val="tx1"/>
                </a:solidFill>
                <a:ea typeface="+mn-lt"/>
                <a:cs typeface="+mn-lt"/>
              </a:rPr>
              <a:t>to children who are not blending – yet!</a:t>
            </a:r>
            <a:endParaRPr lang="en-US" sz="2400" dirty="0">
              <a:solidFill>
                <a:schemeClr val="tx1"/>
              </a:solidFill>
              <a:latin typeface="Calibri"/>
              <a:cs typeface="Calibri"/>
            </a:endParaRPr>
          </a:p>
          <a:p>
            <a:pPr marL="342900" indent="-342900">
              <a:lnSpc>
                <a:spcPct val="100000"/>
              </a:lnSpc>
            </a:pPr>
            <a:r>
              <a:rPr lang="en-US" sz="2400" dirty="0">
                <a:solidFill>
                  <a:schemeClr val="tx1"/>
                </a:solidFill>
                <a:latin typeface="Calibri"/>
                <a:cs typeface="Calibri"/>
              </a:rPr>
              <a:t>Talk about the pictures and ask your child what they think is happening? Does that person look happy or sad? Why?</a:t>
            </a:r>
          </a:p>
          <a:p>
            <a:pPr marL="342900" indent="-342900">
              <a:lnSpc>
                <a:spcPct val="100000"/>
              </a:lnSpc>
            </a:pPr>
            <a:r>
              <a:rPr lang="en-US" sz="2400" dirty="0">
                <a:solidFill>
                  <a:schemeClr val="tx1"/>
                </a:solidFill>
                <a:latin typeface="Calibri"/>
                <a:cs typeface="Calibri"/>
              </a:rPr>
              <a:t>Point to the images and ask the children to name the people and objects.</a:t>
            </a:r>
          </a:p>
          <a:p>
            <a:pPr marL="342900" indent="-342900">
              <a:lnSpc>
                <a:spcPct val="100000"/>
              </a:lnSpc>
            </a:pPr>
            <a:r>
              <a:rPr lang="en-US" sz="2400" dirty="0">
                <a:solidFill>
                  <a:schemeClr val="tx1"/>
                </a:solidFill>
                <a:latin typeface="Calibri"/>
                <a:cs typeface="Calibri"/>
              </a:rPr>
              <a:t>Encourage your child to make links from the book to their experiences. For example, ‘oh look Dad is making a cake, can you remember when we made a cake?’</a:t>
            </a:r>
          </a:p>
        </p:txBody>
      </p:sp>
      <p:pic>
        <p:nvPicPr>
          <p:cNvPr id="5" name="Picture 4" descr="A child looking at a book&#10;&#10;Description automatically generated">
            <a:extLst>
              <a:ext uri="{FF2B5EF4-FFF2-40B4-BE49-F238E27FC236}">
                <a16:creationId xmlns:a16="http://schemas.microsoft.com/office/drawing/2014/main" id="{7FE0DF3C-05D3-D6E4-88C6-A7C657A02E73}"/>
              </a:ext>
            </a:extLst>
          </p:cNvPr>
          <p:cNvPicPr>
            <a:picLocks noChangeAspect="1"/>
          </p:cNvPicPr>
          <p:nvPr/>
        </p:nvPicPr>
        <p:blipFill>
          <a:blip r:embed="rId5"/>
          <a:stretch>
            <a:fillRect/>
          </a:stretch>
        </p:blipFill>
        <p:spPr>
          <a:xfrm>
            <a:off x="7108397" y="2087540"/>
            <a:ext cx="4820323" cy="3086531"/>
          </a:xfrm>
          <a:prstGeom prst="roundRect">
            <a:avLst/>
          </a:prstGeom>
        </p:spPr>
      </p:pic>
      <p:pic>
        <p:nvPicPr>
          <p:cNvPr id="6" name="slide 16">
            <a:hlinkClick r:id="" action="ppaction://media"/>
            <a:extLst>
              <a:ext uri="{FF2B5EF4-FFF2-40B4-BE49-F238E27FC236}">
                <a16:creationId xmlns:a16="http://schemas.microsoft.com/office/drawing/2014/main" id="{8D43F3C9-1F7D-4441-7237-2D5E4683868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72899" y="488888"/>
            <a:ext cx="1014818" cy="1014818"/>
          </a:xfrm>
          <a:prstGeom prst="rect">
            <a:avLst/>
          </a:prstGeom>
        </p:spPr>
      </p:pic>
    </p:spTree>
    <p:extLst>
      <p:ext uri="{BB962C8B-B14F-4D97-AF65-F5344CB8AC3E}">
        <p14:creationId xmlns:p14="http://schemas.microsoft.com/office/powerpoint/2010/main" val="2236848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96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94F2CC-1E17-114E-BB98-903957021FB5}"/>
              </a:ext>
            </a:extLst>
          </p:cNvPr>
          <p:cNvSpPr>
            <a:spLocks noGrp="1"/>
          </p:cNvSpPr>
          <p:nvPr>
            <p:ph type="title"/>
          </p:nvPr>
        </p:nvSpPr>
        <p:spPr>
          <a:prstGeom prst="rect">
            <a:avLst/>
          </a:prstGeom>
        </p:spPr>
        <p:txBody>
          <a:bodyPr lIns="91440" tIns="45720" rIns="91440" bIns="45720" anchor="b" anchorCtr="0"/>
          <a:lstStyle/>
          <a:p>
            <a:pPr algn="ctr"/>
            <a:r>
              <a:rPr lang="en-US" b="1">
                <a:effectLst>
                  <a:outerShdw blurRad="38100" dist="38100" dir="2700000" algn="tl">
                    <a:srgbClr val="000000">
                      <a:alpha val="43137"/>
                    </a:srgbClr>
                  </a:outerShdw>
                </a:effectLst>
              </a:rPr>
              <a:t>Supporting your child with phonics</a:t>
            </a:r>
            <a:endParaRPr lang="en-US" b="1">
              <a:effectLst>
                <a:outerShdw blurRad="38100" dist="38100" dir="2700000" algn="tl">
                  <a:srgbClr val="000000">
                    <a:alpha val="43137"/>
                  </a:srgbClr>
                </a:outerShdw>
              </a:effectLst>
              <a:cs typeface="Calibri"/>
            </a:endParaRPr>
          </a:p>
        </p:txBody>
      </p:sp>
      <p:pic>
        <p:nvPicPr>
          <p:cNvPr id="4" name="Picture 3" descr="Graphical user interface, application, Teams&#10;&#10;Description automatically generated">
            <a:hlinkClick r:id="rId5"/>
            <a:extLst>
              <a:ext uri="{FF2B5EF4-FFF2-40B4-BE49-F238E27FC236}">
                <a16:creationId xmlns:a16="http://schemas.microsoft.com/office/drawing/2014/main" id="{F058F429-3EDB-484B-83B8-106BC37D55F2}"/>
              </a:ext>
            </a:extLst>
          </p:cNvPr>
          <p:cNvPicPr>
            <a:picLocks noChangeAspect="1"/>
          </p:cNvPicPr>
          <p:nvPr/>
        </p:nvPicPr>
        <p:blipFill rotWithShape="1">
          <a:blip r:embed="rId6"/>
          <a:srcRect r="67270"/>
          <a:stretch/>
        </p:blipFill>
        <p:spPr>
          <a:xfrm>
            <a:off x="1858524" y="2084512"/>
            <a:ext cx="3616288" cy="3556000"/>
          </a:xfrm>
          <a:prstGeom prst="rect">
            <a:avLst/>
          </a:prstGeom>
        </p:spPr>
      </p:pic>
      <p:pic>
        <p:nvPicPr>
          <p:cNvPr id="6" name="Picture 5" descr="Graphical user interface, application, Teams&#10;&#10;Description automatically generated">
            <a:hlinkClick r:id="rId7"/>
            <a:extLst>
              <a:ext uri="{FF2B5EF4-FFF2-40B4-BE49-F238E27FC236}">
                <a16:creationId xmlns:a16="http://schemas.microsoft.com/office/drawing/2014/main" id="{394F4AD3-9482-EF4B-8255-23B85AB25B25}"/>
              </a:ext>
            </a:extLst>
          </p:cNvPr>
          <p:cNvPicPr>
            <a:picLocks noChangeAspect="1"/>
          </p:cNvPicPr>
          <p:nvPr/>
        </p:nvPicPr>
        <p:blipFill rotWithShape="1">
          <a:blip r:embed="rId6"/>
          <a:srcRect l="33237" t="4087" r="34033" b="-4087"/>
          <a:stretch/>
        </p:blipFill>
        <p:spPr>
          <a:xfrm>
            <a:off x="6717188" y="2084512"/>
            <a:ext cx="3616288" cy="3556000"/>
          </a:xfrm>
          <a:prstGeom prst="rect">
            <a:avLst/>
          </a:prstGeom>
        </p:spPr>
      </p:pic>
      <p:pic>
        <p:nvPicPr>
          <p:cNvPr id="5" name="Recorded Sound">
            <a:hlinkClick r:id="" action="ppaction://media"/>
            <a:extLst>
              <a:ext uri="{FF2B5EF4-FFF2-40B4-BE49-F238E27FC236}">
                <a16:creationId xmlns:a16="http://schemas.microsoft.com/office/drawing/2014/main" id="{FF252EBF-05CF-00E5-785A-D1F987345C3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474812" y="5032877"/>
            <a:ext cx="1177851" cy="1177851"/>
          </a:xfrm>
          <a:prstGeom prst="rect">
            <a:avLst/>
          </a:prstGeom>
        </p:spPr>
      </p:pic>
    </p:spTree>
    <p:extLst>
      <p:ext uri="{BB962C8B-B14F-4D97-AF65-F5344CB8AC3E}">
        <p14:creationId xmlns:p14="http://schemas.microsoft.com/office/powerpoint/2010/main" val="1408549451"/>
      </p:ext>
    </p:extLst>
  </p:cSld>
  <p:clrMapOvr>
    <a:masterClrMapping/>
  </p:clrMapOvr>
  <mc:AlternateContent xmlns:mc="http://schemas.openxmlformats.org/markup-compatibility/2006" xmlns:p14="http://schemas.microsoft.com/office/powerpoint/2010/main">
    <mc:Choice Requires="p14">
      <p:transition spd="med" p14:dur="700" advTm="28056">
        <p:fade/>
      </p:transition>
    </mc:Choice>
    <mc:Fallback xmlns="">
      <p:transition spd="med" advTm="2805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05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3" y="93663"/>
            <a:ext cx="8534400" cy="1506537"/>
          </a:xfrm>
        </p:spPr>
        <p:txBody>
          <a:bodyPr rtlCol="0"/>
          <a:lstStyle/>
          <a:p>
            <a:pPr eaLnBrk="1" fontAlgn="auto" hangingPunct="1">
              <a:spcAft>
                <a:spcPts val="0"/>
              </a:spcAft>
              <a:defRPr/>
            </a:pPr>
            <a:r>
              <a:rPr lang="en-GB" b="1">
                <a:effectLst>
                  <a:outerShdw blurRad="38100" dist="38100" dir="2700000" algn="tl">
                    <a:srgbClr val="000000">
                      <a:alpha val="43137"/>
                    </a:srgbClr>
                  </a:outerShdw>
                </a:effectLst>
              </a:rPr>
              <a:t>Writing…</a:t>
            </a:r>
          </a:p>
        </p:txBody>
      </p:sp>
      <p:sp>
        <p:nvSpPr>
          <p:cNvPr id="3" name="Content Placeholder 2"/>
          <p:cNvSpPr>
            <a:spLocks noGrp="1"/>
          </p:cNvSpPr>
          <p:nvPr>
            <p:ph idx="1"/>
          </p:nvPr>
        </p:nvSpPr>
        <p:spPr>
          <a:xfrm>
            <a:off x="684213" y="1275735"/>
            <a:ext cx="9567862" cy="4478338"/>
          </a:xfrm>
        </p:spPr>
        <p:txBody>
          <a:bodyPr vert="horz" lIns="91440" tIns="45720" rIns="91440" bIns="45720" rtlCol="0" anchor="t">
            <a:normAutofit/>
          </a:bodyPr>
          <a:lstStyle/>
          <a:p>
            <a:pPr>
              <a:defRPr/>
            </a:pPr>
            <a:r>
              <a:rPr lang="en-GB" sz="2800" dirty="0"/>
              <a:t>Progression – what should you expect to see as the year unfolds?</a:t>
            </a:r>
          </a:p>
          <a:p>
            <a:pPr>
              <a:defRPr/>
            </a:pPr>
            <a:r>
              <a:rPr lang="en-GB" sz="2800" dirty="0"/>
              <a:t>Holding a pencil correctly.</a:t>
            </a:r>
          </a:p>
          <a:p>
            <a:pPr>
              <a:defRPr/>
            </a:pPr>
            <a:r>
              <a:rPr lang="en-GB" dirty="0"/>
              <a:t>Using the 'Grow the Code' mat which is available on our website and we send home copies in book bags.</a:t>
            </a:r>
            <a:endParaRPr lang="en-GB" sz="2800" dirty="0">
              <a:ea typeface="Calibri"/>
              <a:cs typeface="Calibri"/>
            </a:endParaRPr>
          </a:p>
          <a:p>
            <a:pPr>
              <a:defRPr/>
            </a:pPr>
            <a:r>
              <a:rPr lang="en-GB" dirty="0"/>
              <a:t>Making marks, letter formation, simple words and then sentence</a:t>
            </a:r>
            <a:r>
              <a:rPr lang="en-GB" sz="2800" dirty="0"/>
              <a:t> construction</a:t>
            </a:r>
            <a:r>
              <a:rPr lang="en-GB" dirty="0"/>
              <a:t> towards the Summer Term</a:t>
            </a:r>
            <a:r>
              <a:rPr lang="en-GB" sz="2800" dirty="0"/>
              <a:t>.</a:t>
            </a:r>
            <a:endParaRPr lang="en-GB" sz="2800" dirty="0">
              <a:ea typeface="Calibri"/>
              <a:cs typeface="Calibri"/>
            </a:endParaRPr>
          </a:p>
          <a:p>
            <a:pPr>
              <a:defRPr/>
            </a:pPr>
            <a:r>
              <a:rPr lang="en-GB" dirty="0"/>
              <a:t>Exciting, practical opportunities to write within play.</a:t>
            </a:r>
            <a:endParaRPr lang="en-GB" sz="2800" dirty="0">
              <a:ea typeface="Calibri"/>
              <a:cs typeface="Calibri"/>
            </a:endParaRPr>
          </a:p>
          <a:p>
            <a:pPr>
              <a:defRPr/>
            </a:pPr>
            <a:r>
              <a:rPr lang="en-GB" dirty="0"/>
              <a:t>Effort grades, purple tickets</a:t>
            </a:r>
            <a:r>
              <a:rPr lang="en-GB" sz="2800" dirty="0"/>
              <a:t> &amp; golden tickets for presentation.</a:t>
            </a:r>
            <a:endParaRPr lang="en-GB" dirty="0">
              <a:ea typeface="Calibri"/>
              <a:cs typeface="Calibri"/>
            </a:endParaRPr>
          </a:p>
        </p:txBody>
      </p:sp>
      <p:pic>
        <p:nvPicPr>
          <p:cNvPr id="10244"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979025" y="153988"/>
            <a:ext cx="1828800" cy="182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corded Sound">
            <a:hlinkClick r:id="" action="ppaction://media"/>
            <a:extLst>
              <a:ext uri="{FF2B5EF4-FFF2-40B4-BE49-F238E27FC236}">
                <a16:creationId xmlns:a16="http://schemas.microsoft.com/office/drawing/2014/main" id="{F161C93E-FEF1-14CD-A7B2-64BF9D2F420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371209" y="2968551"/>
            <a:ext cx="920898" cy="920898"/>
          </a:xfrm>
          <a:prstGeom prst="rect">
            <a:avLst/>
          </a:prstGeom>
        </p:spPr>
      </p:pic>
    </p:spTree>
    <p:extLst>
      <p:ext uri="{BB962C8B-B14F-4D97-AF65-F5344CB8AC3E}">
        <p14:creationId xmlns:p14="http://schemas.microsoft.com/office/powerpoint/2010/main" val="835454793"/>
      </p:ext>
    </p:extLst>
  </p:cSld>
  <p:clrMapOvr>
    <a:masterClrMapping/>
  </p:clrMapOvr>
  <mc:AlternateContent xmlns:mc="http://schemas.openxmlformats.org/markup-compatibility/2006" xmlns:p14="http://schemas.microsoft.com/office/powerpoint/2010/main">
    <mc:Choice Requires="p14">
      <p:transition spd="slow" p14:dur="2000" advTm="158873"/>
    </mc:Choice>
    <mc:Fallback xmlns="">
      <p:transition spd="slow" advTm="1588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887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3" y="93662"/>
            <a:ext cx="8534400" cy="1506538"/>
          </a:xfrm>
        </p:spPr>
        <p:txBody>
          <a:bodyPr rtlCol="0"/>
          <a:lstStyle/>
          <a:p>
            <a:pPr eaLnBrk="1" fontAlgn="auto" hangingPunct="1">
              <a:spcAft>
                <a:spcPts val="0"/>
              </a:spcAft>
              <a:defRPr/>
            </a:pPr>
            <a:r>
              <a:rPr lang="en-GB" b="1">
                <a:effectLst>
                  <a:outerShdw blurRad="38100" dist="38100" dir="2700000" algn="tl">
                    <a:srgbClr val="000000">
                      <a:alpha val="43137"/>
                    </a:srgbClr>
                  </a:outerShdw>
                </a:effectLst>
              </a:rPr>
              <a:t>Mathematics</a:t>
            </a:r>
            <a:r>
              <a:rPr lang="en-GB"/>
              <a:t>…</a:t>
            </a:r>
          </a:p>
        </p:txBody>
      </p:sp>
      <p:sp>
        <p:nvSpPr>
          <p:cNvPr id="3" name="Content Placeholder 2"/>
          <p:cNvSpPr>
            <a:spLocks noGrp="1"/>
          </p:cNvSpPr>
          <p:nvPr>
            <p:ph idx="1"/>
          </p:nvPr>
        </p:nvSpPr>
        <p:spPr>
          <a:xfrm>
            <a:off x="684213" y="1338943"/>
            <a:ext cx="9567862" cy="4478338"/>
          </a:xfrm>
        </p:spPr>
        <p:txBody>
          <a:bodyPr vert="horz" lIns="91440" tIns="45720" rIns="91440" bIns="45720" rtlCol="0" anchor="t">
            <a:normAutofit fontScale="92500" lnSpcReduction="10000"/>
          </a:bodyPr>
          <a:lstStyle/>
          <a:p>
            <a:pPr>
              <a:defRPr/>
            </a:pPr>
            <a:r>
              <a:rPr lang="en-GB" sz="2800"/>
              <a:t>At the beginning we will focus on number. This will include using the number formation, counting, ordering, one to one correspondence</a:t>
            </a:r>
            <a:r>
              <a:rPr lang="en-GB"/>
              <a:t>.</a:t>
            </a:r>
          </a:p>
          <a:p>
            <a:pPr>
              <a:defRPr/>
            </a:pPr>
            <a:r>
              <a:rPr lang="en-GB"/>
              <a:t>Subitising! Learning to see the pattern and say how many there is without counting.</a:t>
            </a:r>
          </a:p>
          <a:p>
            <a:pPr>
              <a:defRPr/>
            </a:pPr>
            <a:r>
              <a:rPr lang="en-GB" sz="2800"/>
              <a:t> The children will be working with numbers to</a:t>
            </a:r>
            <a:r>
              <a:rPr lang="en-GB"/>
              <a:t> 5</a:t>
            </a:r>
            <a:r>
              <a:rPr lang="en-GB" sz="2800"/>
              <a:t> then</a:t>
            </a:r>
            <a:r>
              <a:rPr lang="en-GB"/>
              <a:t> 10</a:t>
            </a:r>
            <a:r>
              <a:rPr lang="en-GB" sz="2800"/>
              <a:t> </a:t>
            </a:r>
            <a:r>
              <a:rPr lang="en-GB"/>
              <a:t>and up to 20 when ready</a:t>
            </a:r>
            <a:r>
              <a:rPr lang="en-GB" sz="2800"/>
              <a:t>.</a:t>
            </a:r>
            <a:endParaRPr lang="en-GB" sz="2800">
              <a:ea typeface="Calibri"/>
              <a:cs typeface="Calibri"/>
            </a:endParaRPr>
          </a:p>
          <a:p>
            <a:pPr>
              <a:defRPr/>
            </a:pPr>
            <a:r>
              <a:rPr lang="en-GB" sz="2800"/>
              <a:t>This will then lead onto simple addition and subtraction, using pictures to help at first and then completing their own calculations. The children will have number lines and </a:t>
            </a:r>
            <a:r>
              <a:rPr lang="en-GB"/>
              <a:t>tens frames </a:t>
            </a:r>
            <a:r>
              <a:rPr lang="en-GB" sz="2800"/>
              <a:t>to help them.</a:t>
            </a:r>
            <a:endParaRPr lang="en-GB" sz="2800">
              <a:ea typeface="Calibri"/>
              <a:cs typeface="Calibri"/>
            </a:endParaRPr>
          </a:p>
          <a:p>
            <a:pPr>
              <a:defRPr/>
            </a:pPr>
            <a:r>
              <a:rPr lang="en-GB" sz="2800"/>
              <a:t>The children will also look at shapes and measures</a:t>
            </a:r>
            <a:r>
              <a:rPr lang="en-GB"/>
              <a:t>, this will involve looking at pattern, comparing objects, time and money.</a:t>
            </a:r>
            <a:endParaRPr lang="en-GB" sz="2800">
              <a:ea typeface="Calibri"/>
              <a:cs typeface="Calibri"/>
            </a:endParaRPr>
          </a:p>
        </p:txBody>
      </p:sp>
      <p:pic>
        <p:nvPicPr>
          <p:cNvPr id="12292" name="Picture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93118" y="103189"/>
            <a:ext cx="1808369" cy="149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corded Sound">
            <a:hlinkClick r:id="" action="ppaction://media"/>
            <a:extLst>
              <a:ext uri="{FF2B5EF4-FFF2-40B4-BE49-F238E27FC236}">
                <a16:creationId xmlns:a16="http://schemas.microsoft.com/office/drawing/2014/main" id="{0080B718-BC2E-5567-436F-4C26D8A71BB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175969" y="5158681"/>
            <a:ext cx="1140432" cy="1140432"/>
          </a:xfrm>
          <a:prstGeom prst="rect">
            <a:avLst/>
          </a:prstGeom>
        </p:spPr>
      </p:pic>
    </p:spTree>
    <p:extLst>
      <p:ext uri="{BB962C8B-B14F-4D97-AF65-F5344CB8AC3E}">
        <p14:creationId xmlns:p14="http://schemas.microsoft.com/office/powerpoint/2010/main" val="279454654"/>
      </p:ext>
    </p:extLst>
  </p:cSld>
  <p:clrMapOvr>
    <a:masterClrMapping/>
  </p:clrMapOvr>
  <mc:AlternateContent xmlns:mc="http://schemas.openxmlformats.org/markup-compatibility/2006" xmlns:p14="http://schemas.microsoft.com/office/powerpoint/2010/main">
    <mc:Choice Requires="p14">
      <p:transition spd="slow" p14:dur="2000" advTm="63875"/>
    </mc:Choice>
    <mc:Fallback xmlns="">
      <p:transition spd="slow" advTm="638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387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213" y="-206520"/>
            <a:ext cx="10185400" cy="1506538"/>
          </a:xfrm>
        </p:spPr>
        <p:txBody>
          <a:bodyPr rtlCol="0"/>
          <a:lstStyle/>
          <a:p>
            <a:pPr eaLnBrk="1" fontAlgn="auto" hangingPunct="1">
              <a:spcAft>
                <a:spcPts val="0"/>
              </a:spcAft>
              <a:defRPr/>
            </a:pPr>
            <a:r>
              <a:rPr lang="en-GB" b="1">
                <a:effectLst>
                  <a:outerShdw blurRad="38100" dist="38100" dir="2700000" algn="tl">
                    <a:srgbClr val="000000">
                      <a:alpha val="43137"/>
                    </a:srgbClr>
                  </a:outerShdw>
                </a:effectLst>
              </a:rPr>
              <a:t>Other areas of the Foundation stage…</a:t>
            </a:r>
          </a:p>
        </p:txBody>
      </p:sp>
      <p:sp>
        <p:nvSpPr>
          <p:cNvPr id="3" name="Content Placeholder 2"/>
          <p:cNvSpPr>
            <a:spLocks noGrp="1"/>
          </p:cNvSpPr>
          <p:nvPr>
            <p:ph idx="1"/>
          </p:nvPr>
        </p:nvSpPr>
        <p:spPr>
          <a:xfrm>
            <a:off x="684213" y="1071340"/>
            <a:ext cx="9650844" cy="5116584"/>
          </a:xfrm>
        </p:spPr>
        <p:txBody>
          <a:bodyPr vert="horz" lIns="91440" tIns="45720" rIns="91440" bIns="45720" rtlCol="0" anchor="t">
            <a:normAutofit lnSpcReduction="10000"/>
          </a:bodyPr>
          <a:lstStyle/>
          <a:p>
            <a:pPr>
              <a:defRPr/>
            </a:pPr>
            <a:r>
              <a:rPr lang="en-GB" sz="2800" dirty="0"/>
              <a:t>The children will be completing other </a:t>
            </a:r>
            <a:r>
              <a:rPr lang="en-GB" dirty="0"/>
              <a:t>areas of EYFS such as Understanding the World, Expressive Arts and Design and Physical Development</a:t>
            </a:r>
            <a:r>
              <a:rPr lang="en-GB" sz="2800" dirty="0"/>
              <a:t> through a topic-based approach. </a:t>
            </a:r>
          </a:p>
          <a:p>
            <a:pPr>
              <a:defRPr/>
            </a:pPr>
            <a:r>
              <a:rPr lang="en-GB" sz="2800" dirty="0"/>
              <a:t>Our topic this half term is</a:t>
            </a:r>
            <a:r>
              <a:rPr lang="en-GB" dirty="0"/>
              <a:t> 'All about</a:t>
            </a:r>
            <a:r>
              <a:rPr lang="en-GB" sz="2800" dirty="0"/>
              <a:t> </a:t>
            </a:r>
            <a:r>
              <a:rPr lang="en-GB" dirty="0"/>
              <a:t>me' where we have been using our All about me books to share photos of our family and pets, as well as our favourite foods and activities!</a:t>
            </a:r>
            <a:endParaRPr lang="en-GB" dirty="0">
              <a:ea typeface="Calibri"/>
              <a:cs typeface="Calibri"/>
            </a:endParaRPr>
          </a:p>
          <a:p>
            <a:pPr>
              <a:defRPr/>
            </a:pPr>
            <a:r>
              <a:rPr lang="en-GB" dirty="0"/>
              <a:t>Observations</a:t>
            </a:r>
            <a:r>
              <a:rPr lang="en-GB" sz="2800" dirty="0"/>
              <a:t> will be recorded to monitor and evidence progression in these areas </a:t>
            </a:r>
            <a:r>
              <a:rPr lang="en-GB" dirty="0"/>
              <a:t>of </a:t>
            </a:r>
            <a:r>
              <a:rPr lang="en-GB" sz="2800" dirty="0"/>
              <a:t>the EYFS </a:t>
            </a:r>
            <a:r>
              <a:rPr lang="en-GB" dirty="0"/>
              <a:t>profile via Tapestry.</a:t>
            </a:r>
            <a:endParaRPr lang="en-GB" dirty="0">
              <a:ea typeface="Calibri"/>
              <a:cs typeface="Calibri"/>
            </a:endParaRPr>
          </a:p>
          <a:p>
            <a:pPr>
              <a:defRPr/>
            </a:pPr>
            <a:r>
              <a:rPr lang="en-GB" dirty="0"/>
              <a:t>There are 17 Early Learning Goals to achieve by the end of EYFS.</a:t>
            </a:r>
            <a:endParaRPr lang="en-GB" dirty="0">
              <a:ea typeface="Calibri"/>
              <a:cs typeface="Calibri"/>
            </a:endParaRPr>
          </a:p>
          <a:p>
            <a:pPr>
              <a:defRPr/>
            </a:pPr>
            <a:r>
              <a:rPr lang="en-GB" dirty="0"/>
              <a:t>If your child has not met all of these goals, please do not worry, each child has different strengths, for example, some children are great at PE and others can be very artistic. </a:t>
            </a:r>
            <a:endParaRPr lang="en-GB" dirty="0">
              <a:ea typeface="Calibri"/>
              <a:cs typeface="Calibri"/>
            </a:endParaRPr>
          </a:p>
          <a:p>
            <a:pPr marL="0" indent="0">
              <a:buNone/>
              <a:defRPr/>
            </a:pPr>
            <a:endParaRPr lang="en-GB"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10255102" y="4775174"/>
            <a:ext cx="2022237" cy="1510436"/>
          </a:xfrm>
          <a:prstGeom prst="rect">
            <a:avLst/>
          </a:prstGeom>
        </p:spPr>
      </p:pic>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t="481" r="11429"/>
          <a:stretch/>
        </p:blipFill>
        <p:spPr>
          <a:xfrm rot="5400000">
            <a:off x="10433656" y="2534256"/>
            <a:ext cx="1726568" cy="1448995"/>
          </a:xfrm>
          <a:prstGeom prst="rect">
            <a:avLst/>
          </a:prstGeom>
        </p:spPr>
      </p:pic>
      <p:pic>
        <p:nvPicPr>
          <p:cNvPr id="7" name="Picture 3"/>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37899" y="289299"/>
            <a:ext cx="1570055" cy="1567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slide 20">
            <a:hlinkClick r:id="" action="ppaction://media"/>
            <a:extLst>
              <a:ext uri="{FF2B5EF4-FFF2-40B4-BE49-F238E27FC236}">
                <a16:creationId xmlns:a16="http://schemas.microsoft.com/office/drawing/2014/main" id="{FA2C69D8-0F88-9EC5-802A-C270C9E8466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623005" y="5362439"/>
            <a:ext cx="1338585" cy="1338585"/>
          </a:xfrm>
          <a:prstGeom prst="rect">
            <a:avLst/>
          </a:prstGeom>
        </p:spPr>
      </p:pic>
    </p:spTree>
    <p:extLst>
      <p:ext uri="{BB962C8B-B14F-4D97-AF65-F5344CB8AC3E}">
        <p14:creationId xmlns:p14="http://schemas.microsoft.com/office/powerpoint/2010/main" val="2382162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37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3" y="188913"/>
            <a:ext cx="8534400" cy="969963"/>
          </a:xfrm>
        </p:spPr>
        <p:txBody>
          <a:bodyPr rtlCol="0"/>
          <a:lstStyle/>
          <a:p>
            <a:pPr eaLnBrk="1" fontAlgn="auto" hangingPunct="1">
              <a:spcAft>
                <a:spcPts val="0"/>
              </a:spcAft>
              <a:defRPr/>
            </a:pPr>
            <a:r>
              <a:rPr lang="en-GB" b="1">
                <a:effectLst>
                  <a:outerShdw blurRad="38100" dist="38100" dir="2700000" algn="tl">
                    <a:srgbClr val="000000">
                      <a:alpha val="43137"/>
                    </a:srgbClr>
                  </a:outerShdw>
                </a:effectLst>
              </a:rPr>
              <a:t>Please don’t forget…..</a:t>
            </a:r>
          </a:p>
        </p:txBody>
      </p:sp>
      <p:sp>
        <p:nvSpPr>
          <p:cNvPr id="3" name="Content Placeholder 2"/>
          <p:cNvSpPr>
            <a:spLocks noGrp="1"/>
          </p:cNvSpPr>
          <p:nvPr>
            <p:ph idx="1"/>
          </p:nvPr>
        </p:nvSpPr>
        <p:spPr>
          <a:xfrm>
            <a:off x="684213" y="1158876"/>
            <a:ext cx="9567862" cy="5022850"/>
          </a:xfrm>
        </p:spPr>
        <p:txBody>
          <a:bodyPr vert="horz" lIns="91440" tIns="45720" rIns="91440" bIns="45720" rtlCol="0" anchor="t">
            <a:normAutofit fontScale="25000" lnSpcReduction="20000"/>
          </a:bodyPr>
          <a:lstStyle/>
          <a:p>
            <a:pPr marL="0" indent="0" eaLnBrk="1" fontAlgn="auto" hangingPunct="1">
              <a:spcAft>
                <a:spcPts val="0"/>
              </a:spcAft>
              <a:buFont typeface="Wingdings 3" panose="05040102010807070707" pitchFamily="18" charset="2"/>
              <a:buNone/>
              <a:defRPr/>
            </a:pPr>
            <a:r>
              <a:rPr lang="en-GB" sz="12800" dirty="0"/>
              <a:t>Your child needs:</a:t>
            </a:r>
          </a:p>
          <a:p>
            <a:pPr>
              <a:defRPr/>
            </a:pPr>
            <a:r>
              <a:rPr lang="en-GB" sz="9600" dirty="0">
                <a:ea typeface="Calibri"/>
                <a:cs typeface="Calibri"/>
              </a:rPr>
              <a:t>Named school uniform.</a:t>
            </a:r>
            <a:endParaRPr lang="en-GB" sz="9600" dirty="0"/>
          </a:p>
          <a:p>
            <a:pPr>
              <a:defRPr/>
            </a:pPr>
            <a:r>
              <a:rPr lang="en-GB" sz="9600" dirty="0"/>
              <a:t>A water bottle with water please.</a:t>
            </a:r>
            <a:endParaRPr lang="en-GB" sz="9600" dirty="0">
              <a:ea typeface="Calibri"/>
              <a:cs typeface="Calibri"/>
            </a:endParaRPr>
          </a:p>
          <a:p>
            <a:pPr>
              <a:defRPr/>
            </a:pPr>
            <a:r>
              <a:rPr lang="en-GB" sz="9600" dirty="0"/>
              <a:t>PE days are on a Tuesday for Class 1 and Wednesday for Class 2 and both classes will have PE on Friday. The children will get changed in school.</a:t>
            </a:r>
          </a:p>
          <a:p>
            <a:pPr>
              <a:defRPr/>
            </a:pPr>
            <a:r>
              <a:rPr lang="en-GB" sz="9600" dirty="0"/>
              <a:t>Book Bag.</a:t>
            </a:r>
          </a:p>
          <a:p>
            <a:pPr>
              <a:defRPr/>
            </a:pPr>
            <a:r>
              <a:rPr lang="en-GB" sz="9600" dirty="0">
                <a:ea typeface="Calibri"/>
                <a:cs typeface="Calibri"/>
              </a:rPr>
              <a:t>A coat when it looks like rain.</a:t>
            </a:r>
          </a:p>
          <a:p>
            <a:pPr marL="0" indent="0" eaLnBrk="1" fontAlgn="auto" hangingPunct="1">
              <a:spcAft>
                <a:spcPts val="0"/>
              </a:spcAft>
              <a:buFont typeface="Wingdings 3" panose="05040102010807070707" pitchFamily="18" charset="2"/>
              <a:buNone/>
              <a:defRPr/>
            </a:pPr>
            <a:r>
              <a:rPr lang="en-GB" sz="12800" dirty="0"/>
              <a:t>You need:</a:t>
            </a:r>
            <a:endParaRPr lang="en-GB" sz="12800" dirty="0">
              <a:ea typeface="Calibri"/>
              <a:cs typeface="Calibri"/>
            </a:endParaRPr>
          </a:p>
          <a:p>
            <a:pPr>
              <a:defRPr/>
            </a:pPr>
            <a:r>
              <a:rPr lang="en-GB" sz="9600" dirty="0"/>
              <a:t>To tell us if there are ANY worries, concerns or questions</a:t>
            </a:r>
          </a:p>
          <a:p>
            <a:pPr>
              <a:defRPr/>
            </a:pPr>
            <a:r>
              <a:rPr lang="en-GB" sz="9600" dirty="0"/>
              <a:t>Write/ sign in your child’s reading diary when you hear them read at home</a:t>
            </a:r>
          </a:p>
          <a:p>
            <a:pPr>
              <a:defRPr/>
            </a:pPr>
            <a:r>
              <a:rPr lang="en-GB" sz="9600" dirty="0"/>
              <a:t>Keep practicing the letter sounds, writing their name, recognising and writing numbers – every little helps!</a:t>
            </a:r>
          </a:p>
          <a:p>
            <a:pPr marL="0" indent="0">
              <a:buNone/>
              <a:defRPr/>
            </a:pPr>
            <a:endParaRPr lang="en-GB" sz="7200" b="1" dirty="0">
              <a:solidFill>
                <a:schemeClr val="bg2">
                  <a:lumMod val="50000"/>
                </a:schemeClr>
              </a:solidFill>
            </a:endParaRPr>
          </a:p>
          <a:p>
            <a:pPr marL="0" indent="0" eaLnBrk="1" fontAlgn="auto" hangingPunct="1">
              <a:spcAft>
                <a:spcPts val="0"/>
              </a:spcAft>
              <a:buFont typeface="Wingdings 3" panose="05040102010807070707" pitchFamily="18" charset="2"/>
              <a:buNone/>
              <a:defRPr/>
            </a:pPr>
            <a:endParaRPr lang="en-GB" sz="6200" dirty="0">
              <a:solidFill>
                <a:schemeClr val="bg2">
                  <a:lumMod val="50000"/>
                </a:schemeClr>
              </a:solidFill>
            </a:endParaRPr>
          </a:p>
          <a:p>
            <a:pPr marL="0" indent="0" eaLnBrk="1" fontAlgn="auto" hangingPunct="1">
              <a:spcAft>
                <a:spcPts val="0"/>
              </a:spcAft>
              <a:buFont typeface="Wingdings 3" panose="05040102010807070707" pitchFamily="18" charset="2"/>
              <a:buNone/>
              <a:defRPr/>
            </a:pPr>
            <a:endParaRPr lang="en-GB" sz="2800" dirty="0">
              <a:solidFill>
                <a:schemeClr val="bg2">
                  <a:lumMod val="50000"/>
                </a:schemeClr>
              </a:solidFill>
            </a:endParaRPr>
          </a:p>
          <a:p>
            <a:pPr eaLnBrk="1" fontAlgn="auto" hangingPunct="1">
              <a:spcAft>
                <a:spcPts val="0"/>
              </a:spcAft>
              <a:buFont typeface="Wingdings 3" charset="2"/>
              <a:buChar char=""/>
              <a:defRPr/>
            </a:pPr>
            <a:endParaRPr lang="en-GB" sz="2800" dirty="0">
              <a:solidFill>
                <a:schemeClr val="bg2">
                  <a:lumMod val="50000"/>
                </a:schemeClr>
              </a:solidFill>
            </a:endParaRPr>
          </a:p>
          <a:p>
            <a:pPr marL="0" indent="0" eaLnBrk="1" fontAlgn="auto" hangingPunct="1">
              <a:spcAft>
                <a:spcPts val="0"/>
              </a:spcAft>
              <a:buFont typeface="Wingdings 3" panose="05040102010807070707" pitchFamily="18" charset="2"/>
              <a:buNone/>
              <a:defRPr/>
            </a:pPr>
            <a:r>
              <a:rPr lang="en-GB" sz="2800" dirty="0">
                <a:solidFill>
                  <a:schemeClr val="bg2">
                    <a:lumMod val="50000"/>
                  </a:schemeClr>
                </a:solidFill>
              </a:rPr>
              <a:t> </a:t>
            </a:r>
            <a:endParaRPr lang="en-GB" dirty="0">
              <a:solidFill>
                <a:schemeClr val="bg2">
                  <a:lumMod val="50000"/>
                </a:schemeClr>
              </a:solidFill>
            </a:endParaRPr>
          </a:p>
        </p:txBody>
      </p:sp>
      <p:pic>
        <p:nvPicPr>
          <p:cNvPr id="16388"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424988" y="188913"/>
            <a:ext cx="2513012" cy="24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corded Sound">
            <a:hlinkClick r:id="" action="ppaction://media"/>
            <a:extLst>
              <a:ext uri="{FF2B5EF4-FFF2-40B4-BE49-F238E27FC236}">
                <a16:creationId xmlns:a16="http://schemas.microsoft.com/office/drawing/2014/main" id="{C6AD295C-5914-DB4B-6381-FFF7FDBA740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438266" y="3116376"/>
            <a:ext cx="1313543" cy="1313543"/>
          </a:xfrm>
          <a:prstGeom prst="rect">
            <a:avLst/>
          </a:prstGeom>
        </p:spPr>
      </p:pic>
    </p:spTree>
    <p:extLst>
      <p:ext uri="{BB962C8B-B14F-4D97-AF65-F5344CB8AC3E}">
        <p14:creationId xmlns:p14="http://schemas.microsoft.com/office/powerpoint/2010/main" val="1974091205"/>
      </p:ext>
    </p:extLst>
  </p:cSld>
  <p:clrMapOvr>
    <a:masterClrMapping/>
  </p:clrMapOvr>
  <mc:AlternateContent xmlns:mc="http://schemas.openxmlformats.org/markup-compatibility/2006" xmlns:p14="http://schemas.microsoft.com/office/powerpoint/2010/main">
    <mc:Choice Requires="p14">
      <p:transition spd="slow" p14:dur="2000" advTm="102054"/>
    </mc:Choice>
    <mc:Fallback xmlns="">
      <p:transition spd="slow" advTm="1020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46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abeauford\OneDrive - Bath &amp; Wells Multi Academy Trust(1)\Logos\Values\2019 Rainbow\HT Rainbow - Rainbow only.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1874" y="1081549"/>
            <a:ext cx="7166088" cy="3903499"/>
          </a:xfrm>
          <a:prstGeom prst="rect">
            <a:avLst/>
          </a:prstGeom>
          <a:noFill/>
          <a:ln>
            <a:noFill/>
          </a:ln>
        </p:spPr>
      </p:pic>
    </p:spTree>
    <p:extLst>
      <p:ext uri="{BB962C8B-B14F-4D97-AF65-F5344CB8AC3E}">
        <p14:creationId xmlns:p14="http://schemas.microsoft.com/office/powerpoint/2010/main" val="2567984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6784698-4acb-4aee-acab-7138b202cf97" xsi:nil="true"/>
    <lcf76f155ced4ddcb4097134ff3c332f xmlns="b44cd482-2b86-446b-8eb4-a2ce46a8b066">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17D171B56074344A2284E8B3949134A" ma:contentTypeVersion="19" ma:contentTypeDescription="Create a new document." ma:contentTypeScope="" ma:versionID="02dff41eaf86e03aa60ff7a1631bf435">
  <xsd:schema xmlns:xsd="http://www.w3.org/2001/XMLSchema" xmlns:xs="http://www.w3.org/2001/XMLSchema" xmlns:p="http://schemas.microsoft.com/office/2006/metadata/properties" xmlns:ns2="b44cd482-2b86-446b-8eb4-a2ce46a8b066" xmlns:ns3="56784698-4acb-4aee-acab-7138b202cf97" targetNamespace="http://schemas.microsoft.com/office/2006/metadata/properties" ma:root="true" ma:fieldsID="290e357cdae04ad630f6a2157739859c" ns2:_="" ns3:_="">
    <xsd:import namespace="b44cd482-2b86-446b-8eb4-a2ce46a8b066"/>
    <xsd:import namespace="56784698-4acb-4aee-acab-7138b202cf9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4cd482-2b86-446b-8eb4-a2ce46a8b0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a31c3ba-2498-4fed-8534-331eeeb00059"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784698-4acb-4aee-acab-7138b202cf9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fd01eb50-e038-4f9e-81ad-26389b3a17a6}" ma:internalName="TaxCatchAll" ma:showField="CatchAllData" ma:web="56784698-4acb-4aee-acab-7138b202cf9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B80EA4-91DD-4EAC-945F-488B47D34178}">
  <ds:schemaRefs>
    <ds:schemaRef ds:uri="http://purl.org/dc/elements/1.1/"/>
    <ds:schemaRef ds:uri="http://schemas.microsoft.com/office/2006/documentManagement/types"/>
    <ds:schemaRef ds:uri="http://schemas.microsoft.com/office/2006/metadata/properties"/>
    <ds:schemaRef ds:uri="http://purl.org/dc/dcmitype/"/>
    <ds:schemaRef ds:uri="http://purl.org/dc/terms/"/>
    <ds:schemaRef ds:uri="http://schemas.openxmlformats.org/package/2006/metadata/core-properties"/>
    <ds:schemaRef ds:uri="http://www.w3.org/XML/1998/namespace"/>
    <ds:schemaRef ds:uri="http://schemas.microsoft.com/office/infopath/2007/PartnerControls"/>
    <ds:schemaRef ds:uri="56784698-4acb-4aee-acab-7138b202cf97"/>
    <ds:schemaRef ds:uri="b44cd482-2b86-446b-8eb4-a2ce46a8b066"/>
  </ds:schemaRefs>
</ds:datastoreItem>
</file>

<file path=customXml/itemProps2.xml><?xml version="1.0" encoding="utf-8"?>
<ds:datastoreItem xmlns:ds="http://schemas.openxmlformats.org/officeDocument/2006/customXml" ds:itemID="{A48FA29A-7D3E-4473-BE6E-E3E0EC1FDD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4cd482-2b86-446b-8eb4-a2ce46a8b066"/>
    <ds:schemaRef ds:uri="56784698-4acb-4aee-acab-7138b202cf9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BC6C96C-9367-464C-9BDE-B8C40249CA3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1317</TotalTime>
  <Words>1660</Words>
  <Application>Microsoft Office PowerPoint</Application>
  <PresentationFormat>Widescreen</PresentationFormat>
  <Paragraphs>162</Paragraphs>
  <Slides>21</Slides>
  <Notes>10</Notes>
  <HiddenSlides>0</HiddenSlides>
  <MMClips>22</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21</vt:i4>
      </vt:variant>
    </vt:vector>
  </HeadingPairs>
  <TitlesOfParts>
    <vt:vector size="30" baseType="lpstr">
      <vt:lpstr>Arial</vt:lpstr>
      <vt:lpstr>Arial,Sans-Serif</vt:lpstr>
      <vt:lpstr>Calibri</vt:lpstr>
      <vt:lpstr>Calibri Light</vt:lpstr>
      <vt:lpstr>Gotham Light</vt:lpstr>
      <vt:lpstr>Wingdings 3</vt:lpstr>
      <vt:lpstr>Office Theme</vt:lpstr>
      <vt:lpstr>Custom Design</vt:lpstr>
      <vt:lpstr>Normal body copy page</vt:lpstr>
      <vt:lpstr>PowerPoint Presentation</vt:lpstr>
      <vt:lpstr> Staff names and locations</vt:lpstr>
      <vt:lpstr>During their first few days at school… </vt:lpstr>
      <vt:lpstr>A partnership…</vt:lpstr>
      <vt:lpstr>Phonics - Terminology </vt:lpstr>
      <vt:lpstr>This term we are teaching Phase 2 </vt:lpstr>
      <vt:lpstr>Grow the Code</vt:lpstr>
      <vt:lpstr>We teach blending so your child learns to read </vt:lpstr>
      <vt:lpstr>Blending to read words</vt:lpstr>
      <vt:lpstr>Tricky words</vt:lpstr>
      <vt:lpstr>Reading tricky words </vt:lpstr>
      <vt:lpstr>Reading at school and at home…</vt:lpstr>
      <vt:lpstr>How do we find the right book for your child?</vt:lpstr>
      <vt:lpstr>Listening to your child read their phonics book</vt:lpstr>
      <vt:lpstr>Reading a wordless book</vt:lpstr>
      <vt:lpstr>Supporting your child with phonics</vt:lpstr>
      <vt:lpstr>Writing…</vt:lpstr>
      <vt:lpstr>Mathematics…</vt:lpstr>
      <vt:lpstr>Other areas of the Foundation stage…</vt:lpstr>
      <vt:lpstr>Please don’t forget…..</vt:lpstr>
      <vt:lpstr>PowerPoint Presentation</vt:lpstr>
    </vt:vector>
  </TitlesOfParts>
  <Company>Holy Trinity Primary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Sally Best</dc:creator>
  <cp:lastModifiedBy>Adam Beauford</cp:lastModifiedBy>
  <cp:revision>52</cp:revision>
  <cp:lastPrinted>2016-09-14T13:25:31Z</cp:lastPrinted>
  <dcterms:created xsi:type="dcterms:W3CDTF">2015-04-29T10:12:04Z</dcterms:created>
  <dcterms:modified xsi:type="dcterms:W3CDTF">2026-10-02T15:44:09Z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0x010100917D171B56074344A2284E8B3949134A</vt:lpwstr>
  </property>
  <property fmtid="{D5CDD505-2E9C-101B-9397-08002B2CF9AE}" pid="3" name="Order">
    <vt:r8>908100</vt:r8>
  </property>
  <property fmtid="{D5CDD505-2E9C-101B-9397-08002B2CF9AE}" pid="4" name="MediaServiceImageTags">
    <vt:lpwstr/>
  </property>
</Properties>
</file>